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6BFADB-A4AD-460A-A4FA-99DF79AA2114}">
  <a:tblStyle styleId="{B06BFADB-A4AD-460A-A4FA-99DF79AA21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63af67b1ee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63af67b1ee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3af67b1ee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63af67b1ee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3af67b1ee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63af67b1ee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3af67b1ee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63af67b1ee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3af67b1ee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63af67b1ee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3af67b1ee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3af67b1ee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3af67b1ee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63af67b1ee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44f3a761b0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44f3a761b0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44f3a761b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44f3a761b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44f3a761b0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44f3a761b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3af67b1e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63af67b1e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63af67b1ee_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63af67b1ee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72865cd5e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72865cd5e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71a6ed6a72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71a6ed6a7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71a6ed6a7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71a6ed6a7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72865cd5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72865cd5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72865cd5e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72865cd5e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72865cd5e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72865cd5e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640bf9330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640bf9330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72865cd5e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72865cd5e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742636540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742636540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12b89a26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12b89a26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640bf9330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640bf9330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712b89a26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712b89a26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3af67b1e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63af67b1e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4f3a761b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44f3a761b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4f3a761b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44f3a761b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4f3a761b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4f3a761b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4f3a761b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44f3a761b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hyperlink" Target="http://drive.google.com/file/d/1Iw7ZxxdE_TZUfoZmgRfqpsOq7j3m0M-z/view" TargetMode="External"/><Relationship Id="rId5" Type="http://schemas.openxmlformats.org/officeDocument/2006/relationships/image" Target="../media/image3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39.png"/><Relationship Id="rId5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google.com/search?cs=0&amp;sca_esv=6803a1afa38366d6&amp;sxsrf=AE3TifNMAdDNdSccAqyuEQ2iCfyCE2HnZw%3A1754653547883&amp;q=ImageNet+Large+Scale+Visual+Recognition+Challenge+%28ILSVRC%29+in+2012&amp;sa=X&amp;ved=2ahUKEwjewInrkfuOAxXwFmIAHWAGI6oQxccNegQIBBAB&amp;mstk=AUtExfAkeh_oBXd9gAljxdXKQLCcuR0_F06j7mEbhFvuGQbhmljqGgamyIZiIAwhSwIe2ek8dmSrM76WbKCQbi_Ctp6-igqvN_hHbS00I8jin8V01HGVQQQRLnqLlatnPbnXrKCAJbJiuxDExrYMrq3kQugJnJr3S0UfCWWJt2fNsBsgOKo&amp;csui=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Relationship Id="rId6" Type="http://schemas.openxmlformats.org/officeDocument/2006/relationships/image" Target="../media/image40.png"/><Relationship Id="rId7" Type="http://schemas.openxmlformats.org/officeDocument/2006/relationships/image" Target="../media/image33.png"/><Relationship Id="rId8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Relationship Id="rId5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63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Relationship Id="rId7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Relationship Id="rId6" Type="http://schemas.openxmlformats.org/officeDocument/2006/relationships/image" Target="../media/image40.png"/><Relationship Id="rId7" Type="http://schemas.openxmlformats.org/officeDocument/2006/relationships/image" Target="../media/image33.png"/><Relationship Id="rId8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1" Type="http://schemas.openxmlformats.org/officeDocument/2006/relationships/image" Target="../media/image23.png"/><Relationship Id="rId10" Type="http://schemas.openxmlformats.org/officeDocument/2006/relationships/image" Target="../media/image18.png"/><Relationship Id="rId12" Type="http://schemas.openxmlformats.org/officeDocument/2006/relationships/image" Target="../media/image24.png"/><Relationship Id="rId9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12.png"/><Relationship Id="rId8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idx="4294967295" type="title"/>
          </p:nvPr>
        </p:nvSpPr>
        <p:spPr>
          <a:xfrm>
            <a:off x="259350" y="1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 we can!</a:t>
            </a:r>
            <a:endParaRPr/>
          </a:p>
        </p:txBody>
      </p:sp>
      <p:sp>
        <p:nvSpPr>
          <p:cNvPr id="193" name="Google Shape;193;p22"/>
          <p:cNvSpPr txBox="1"/>
          <p:nvPr/>
        </p:nvSpPr>
        <p:spPr>
          <a:xfrm>
            <a:off x="381450" y="806388"/>
            <a:ext cx="301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283225" y="1082575"/>
            <a:ext cx="7299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And that’s where neural networks come in!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Key ideas: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lang="en" sz="1600">
                <a:solidFill>
                  <a:schemeClr val="dk2"/>
                </a:solidFill>
              </a:rPr>
              <a:t>Map to higher dimensions:</a:t>
            </a:r>
            <a:r>
              <a:rPr lang="en" sz="1600">
                <a:solidFill>
                  <a:schemeClr val="dk2"/>
                </a:solidFill>
              </a:rPr>
              <a:t> Complex relationships in lower dimensions can become tractable in higher dimensions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lang="en" sz="1600">
                <a:solidFill>
                  <a:schemeClr val="dk2"/>
                </a:solidFill>
              </a:rPr>
              <a:t>Concatenating linear functions</a:t>
            </a:r>
            <a:r>
              <a:rPr lang="en" sz="1600">
                <a:solidFill>
                  <a:schemeClr val="dk2"/>
                </a:solidFill>
              </a:rPr>
              <a:t> with simple non-linear functions (eg, piecewise linear functions) can approximate </a:t>
            </a:r>
            <a:r>
              <a:rPr b="1" lang="en" sz="1600">
                <a:solidFill>
                  <a:schemeClr val="dk2"/>
                </a:solidFill>
              </a:rPr>
              <a:t>any non-linear function</a:t>
            </a:r>
            <a:endParaRPr b="1"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lang="en" sz="1600">
                <a:solidFill>
                  <a:schemeClr val="dk2"/>
                </a:solidFill>
              </a:rPr>
              <a:t>Learn from examples</a:t>
            </a:r>
            <a:r>
              <a:rPr lang="en" sz="1600">
                <a:solidFill>
                  <a:schemeClr val="dk2"/>
                </a:solidFill>
              </a:rPr>
              <a:t>, rather than formulate rigid rules. What makes a cat a cat? 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idx="4294967295" type="title"/>
          </p:nvPr>
        </p:nvSpPr>
        <p:spPr>
          <a:xfrm>
            <a:off x="259350" y="1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dimensions can make things easier</a:t>
            </a:r>
            <a:endParaRPr/>
          </a:p>
        </p:txBody>
      </p:sp>
      <p:sp>
        <p:nvSpPr>
          <p:cNvPr id="200" name="Google Shape;200;p23"/>
          <p:cNvSpPr txBox="1"/>
          <p:nvPr/>
        </p:nvSpPr>
        <p:spPr>
          <a:xfrm>
            <a:off x="381450" y="806388"/>
            <a:ext cx="301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50" y="1587675"/>
            <a:ext cx="3362738" cy="332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813" y="1646475"/>
            <a:ext cx="3650166" cy="33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idx="4294967295" type="title"/>
          </p:nvPr>
        </p:nvSpPr>
        <p:spPr>
          <a:xfrm>
            <a:off x="259350" y="1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Concatenating linear functions and simple nonlinear functions can approximate any function!</a:t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453613" y="1173763"/>
            <a:ext cx="301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nonlinearity is key!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3" y="1566475"/>
            <a:ext cx="4227375" cy="32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 txBox="1"/>
          <p:nvPr/>
        </p:nvSpPr>
        <p:spPr>
          <a:xfrm>
            <a:off x="1512243" y="4701300"/>
            <a:ext cx="126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Without ReLU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6117443" y="4701300"/>
            <a:ext cx="126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With ReLU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6559175" y="1033600"/>
            <a:ext cx="133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We’ll soon learn how to build this!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213" name="Google Shape;213;p24" title="learn_sine_funct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1838" y="1740100"/>
            <a:ext cx="3745067" cy="28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idx="4294967295" type="title"/>
          </p:nvPr>
        </p:nvSpPr>
        <p:spPr>
          <a:xfrm>
            <a:off x="259350" y="1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describe a cat?</a:t>
            </a:r>
            <a:endParaRPr/>
          </a:p>
        </p:txBody>
      </p:sp>
      <p:sp>
        <p:nvSpPr>
          <p:cNvPr id="219" name="Google Shape;219;p25"/>
          <p:cNvSpPr txBox="1"/>
          <p:nvPr/>
        </p:nvSpPr>
        <p:spPr>
          <a:xfrm>
            <a:off x="381450" y="806388"/>
            <a:ext cx="301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185250" y="982463"/>
            <a:ext cx="7299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Anyone can tell a cat from a dog.. But can you define what makes a cat a cat?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Defining rules is brittle, because nature (and us) likes to break rules.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Learning from examples is better, and let the “brain” figure out the rules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50975"/>
            <a:ext cx="1836600" cy="17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9400" y="2704622"/>
            <a:ext cx="2868800" cy="15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8600" y="2665138"/>
            <a:ext cx="1390875" cy="16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/>
        </p:nvSpPr>
        <p:spPr>
          <a:xfrm>
            <a:off x="293925" y="4462900"/>
            <a:ext cx="14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This is a cat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2871100" y="4462900"/>
            <a:ext cx="14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 are these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5234375" y="4462900"/>
            <a:ext cx="14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And this..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6920025" y="2665150"/>
            <a:ext cx="14793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So what makes a cat a cat? Who cares.. I know a cat when I see it :-)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idx="4294967295" type="title"/>
          </p:nvPr>
        </p:nvSpPr>
        <p:spPr>
          <a:xfrm>
            <a:off x="259350" y="1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other desirable properties</a:t>
            </a:r>
            <a:endParaRPr/>
          </a:p>
        </p:txBody>
      </p:sp>
      <p:sp>
        <p:nvSpPr>
          <p:cNvPr id="233" name="Google Shape;233;p26"/>
          <p:cNvSpPr txBox="1"/>
          <p:nvPr/>
        </p:nvSpPr>
        <p:spPr>
          <a:xfrm>
            <a:off x="381450" y="806388"/>
            <a:ext cx="301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185250" y="982463"/>
            <a:ext cx="7299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Neural network calculations are simple and parallelizable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lang="en" sz="1600">
                <a:solidFill>
                  <a:schemeClr val="dk2"/>
                </a:solidFill>
              </a:rPr>
              <a:t>Most the calculations in a neural network are matrix multiplications 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descr="{&quot;id&quot;:&quot;18&quot;,&quot;backgroundColor&quot;:&quot;#FFFFFF&quot;,&quot;font&quot;:{&quot;family&quot;:&quot;Arial&quot;,&quot;size&quot;:12,&quot;color&quot;:&quot;#000000&quot;},&quot;aid&quot;:null,&quot;code&quot;:&quot;\\begin{lalign*}\n&amp;{\\begin{pmatrix}\n{y_{1}}\\\\\n{y_{2}}\\\\\n{y_{3\\,}}\\\\\n\\end{pmatrix}=\\begin{pmatrix}\n{w_{11}}&amp;{w_{12}}&amp;{w_{13}}\\\\\n{w_{21}}&amp;{w_{22}}&amp;{w_{23}}\\\\\n{w_{31}}&amp;{w_{32}}&amp;{w_{33}}\\\\\n\\end{pmatrix}\\begin{pmatrix}\n{x_{1}}\\\\\n{x_{2}}\\\\\n{x_{3}}\\\\\n\\end{pmatrix}}\\\\\n&amp;{y_{1}=w_{11}x_{1}+w_{12}x_{2}+w_{13}x_{3}}\\\\\n&amp;{y_{2}=w_{21}x_{1}+w_{22}x_{2}+w_{23}x_{3}}\\\\\n&amp;{y_{3}=w_{31}x_{1}+w_{32}x_{2}+w_{33}x_{3}}\t\n\\end{lalign*}&quot;,&quot;type&quot;:&quot;lalign*&quot;,&quot;backgroundColorModified&quot;:false,&quot;ts&quot;:1754653215911,&quot;cs&quot;:&quot;of9dXRY7xNmCilg0qfiD5A==&quot;,&quot;size&quot;:{&quot;width&quot;:283,&quot;height&quot;:143.75}}"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625" y="1836550"/>
            <a:ext cx="3400876" cy="17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>
            <a:off x="5243075" y="3096225"/>
            <a:ext cx="249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Each of the products can be calculated in parallel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237" name="Google Shape;237;p26"/>
          <p:cNvCxnSpPr>
            <a:stCxn id="236" idx="1"/>
          </p:cNvCxnSpPr>
          <p:nvPr/>
        </p:nvCxnSpPr>
        <p:spPr>
          <a:xfrm rot="10800000">
            <a:off x="4724675" y="3257175"/>
            <a:ext cx="518400" cy="1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26"/>
          <p:cNvSpPr txBox="1"/>
          <p:nvPr/>
        </p:nvSpPr>
        <p:spPr>
          <a:xfrm>
            <a:off x="86925" y="4132475"/>
            <a:ext cx="249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Each of the </a:t>
            </a:r>
            <a:r>
              <a:rPr i="1" lang="en" sz="1500">
                <a:solidFill>
                  <a:schemeClr val="dk2"/>
                </a:solidFill>
              </a:rPr>
              <a:t>y’s</a:t>
            </a:r>
            <a:r>
              <a:rPr lang="en" sz="1500">
                <a:solidFill>
                  <a:schemeClr val="dk2"/>
                </a:solidFill>
              </a:rPr>
              <a:t> can be calculated in parallel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239" name="Google Shape;239;p26"/>
          <p:cNvCxnSpPr/>
          <p:nvPr/>
        </p:nvCxnSpPr>
        <p:spPr>
          <a:xfrm flipH="1" rot="10800000">
            <a:off x="1418175" y="3606275"/>
            <a:ext cx="447600" cy="5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26"/>
          <p:cNvSpPr txBox="1"/>
          <p:nvPr/>
        </p:nvSpPr>
        <p:spPr>
          <a:xfrm>
            <a:off x="2613000" y="3963125"/>
            <a:ext cx="60456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That’s why GPUs are so popular in Deep Learning!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en" sz="1300">
                <a:solidFill>
                  <a:schemeClr val="dk2"/>
                </a:solidFill>
              </a:rPr>
              <a:t>They are massively parallel (designed to draw pixels on the screen, a parallel calculation)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en" sz="1300">
                <a:solidFill>
                  <a:schemeClr val="dk2"/>
                </a:solidFill>
              </a:rPr>
              <a:t>Programmable using CUDA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idx="4294967295" type="title"/>
          </p:nvPr>
        </p:nvSpPr>
        <p:spPr>
          <a:xfrm>
            <a:off x="259350" y="1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interesting aside..</a:t>
            </a:r>
            <a:endParaRPr/>
          </a:p>
        </p:txBody>
      </p:sp>
      <p:sp>
        <p:nvSpPr>
          <p:cNvPr id="246" name="Google Shape;246;p27"/>
          <p:cNvSpPr txBox="1"/>
          <p:nvPr/>
        </p:nvSpPr>
        <p:spPr>
          <a:xfrm>
            <a:off x="381450" y="806388"/>
            <a:ext cx="301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381450" y="756775"/>
            <a:ext cx="7299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Is AI something new or an incremental advance?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Neural Networks, the workhorse of AI were invented in 1943.. But their true capabilities were never realized, because they remained “shallow” (1-2 layers)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Aha moment arrived in 2012. Alex Krizhevsky, Ilya Sutskever, and Geoffrey Hinton from U of Toronto 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won the </a:t>
            </a:r>
            <a:r>
              <a:rPr lang="en" sz="1350" u="sng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 Large Scale Visual Recognition Challenge (ILSVRC) in 2012</a:t>
            </a:r>
            <a:r>
              <a:rPr lang="en">
                <a:solidFill>
                  <a:schemeClr val="dk2"/>
                </a:solidFill>
              </a:rPr>
              <a:t> using a 8 layered Neural Network, that significantly outperformed the competition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0" y="4827900"/>
            <a:ext cx="5695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https://proceedings.neurips.cc/paper_files/paper/2012/file/c399862d3b9d6b76c8436e924a68c45b-Paper.pdf</a:t>
            </a:r>
            <a:endParaRPr sz="900"/>
          </a:p>
        </p:txBody>
      </p:sp>
      <p:sp>
        <p:nvSpPr>
          <p:cNvPr id="249" name="Google Shape;249;p27"/>
          <p:cNvSpPr/>
          <p:nvPr/>
        </p:nvSpPr>
        <p:spPr>
          <a:xfrm>
            <a:off x="3589388" y="3137125"/>
            <a:ext cx="1216800" cy="64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Revolution</a:t>
            </a:r>
            <a:endParaRPr/>
          </a:p>
        </p:txBody>
      </p:sp>
      <p:sp>
        <p:nvSpPr>
          <p:cNvPr id="250" name="Google Shape;250;p27"/>
          <p:cNvSpPr/>
          <p:nvPr/>
        </p:nvSpPr>
        <p:spPr>
          <a:xfrm>
            <a:off x="5428200" y="3137125"/>
            <a:ext cx="1216800" cy="64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Datasets</a:t>
            </a:r>
            <a:endParaRPr/>
          </a:p>
        </p:txBody>
      </p:sp>
      <p:sp>
        <p:nvSpPr>
          <p:cNvPr id="251" name="Google Shape;251;p27"/>
          <p:cNvSpPr txBox="1"/>
          <p:nvPr/>
        </p:nvSpPr>
        <p:spPr>
          <a:xfrm>
            <a:off x="6836175" y="3092275"/>
            <a:ext cx="162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Large, high-quality labeled datasets such as ImageNet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1750575" y="3137125"/>
            <a:ext cx="1216800" cy="64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Algorithmic Advances</a:t>
            </a:r>
            <a:endParaRPr/>
          </a:p>
        </p:txBody>
      </p:sp>
      <p:sp>
        <p:nvSpPr>
          <p:cNvPr id="253" name="Google Shape;253;p27"/>
          <p:cNvSpPr txBox="1"/>
          <p:nvPr/>
        </p:nvSpPr>
        <p:spPr>
          <a:xfrm>
            <a:off x="60275" y="2907625"/>
            <a:ext cx="1620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Rediscovery of Backpropagation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Dropout to prevent overfitting..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3422450" y="4219150"/>
            <a:ext cx="15507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Programmable GPUs</a:t>
            </a:r>
            <a:endParaRPr/>
          </a:p>
        </p:txBody>
      </p:sp>
      <p:sp>
        <p:nvSpPr>
          <p:cNvPr id="255" name="Google Shape;255;p27"/>
          <p:cNvSpPr txBox="1"/>
          <p:nvPr/>
        </p:nvSpPr>
        <p:spPr>
          <a:xfrm>
            <a:off x="5204650" y="4136050"/>
            <a:ext cx="190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Highly efficient GPU implementation of matmul, convolution etc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56" name="Google Shape;256;p27"/>
          <p:cNvCxnSpPr>
            <a:stCxn id="252" idx="3"/>
            <a:endCxn id="249" idx="1"/>
          </p:cNvCxnSpPr>
          <p:nvPr/>
        </p:nvCxnSpPr>
        <p:spPr>
          <a:xfrm>
            <a:off x="2967375" y="3461725"/>
            <a:ext cx="62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27"/>
          <p:cNvCxnSpPr>
            <a:stCxn id="250" idx="1"/>
            <a:endCxn id="249" idx="3"/>
          </p:cNvCxnSpPr>
          <p:nvPr/>
        </p:nvCxnSpPr>
        <p:spPr>
          <a:xfrm rot="10800000">
            <a:off x="4806300" y="3461725"/>
            <a:ext cx="62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7"/>
          <p:cNvCxnSpPr>
            <a:stCxn id="254" idx="0"/>
            <a:endCxn id="249" idx="2"/>
          </p:cNvCxnSpPr>
          <p:nvPr/>
        </p:nvCxnSpPr>
        <p:spPr>
          <a:xfrm rot="10800000">
            <a:off x="4197800" y="3786250"/>
            <a:ext cx="0" cy="43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idx="4294967295" type="title"/>
          </p:nvPr>
        </p:nvSpPr>
        <p:spPr>
          <a:xfrm>
            <a:off x="259350" y="1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a Network</a:t>
            </a:r>
            <a:endParaRPr/>
          </a:p>
        </p:txBody>
      </p:sp>
      <p:sp>
        <p:nvSpPr>
          <p:cNvPr id="264" name="Google Shape;264;p28"/>
          <p:cNvSpPr txBox="1"/>
          <p:nvPr/>
        </p:nvSpPr>
        <p:spPr>
          <a:xfrm>
            <a:off x="464725" y="1242363"/>
            <a:ext cx="301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1555994" y="1489800"/>
            <a:ext cx="928200" cy="1100100"/>
          </a:xfrm>
          <a:prstGeom prst="roundRect">
            <a:avLst>
              <a:gd fmla="val 9734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5750" y="1921931"/>
            <a:ext cx="328613" cy="23574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8"/>
          <p:cNvSpPr/>
          <p:nvPr/>
        </p:nvSpPr>
        <p:spPr>
          <a:xfrm>
            <a:off x="3133731" y="1489791"/>
            <a:ext cx="928200" cy="1100100"/>
          </a:xfrm>
          <a:prstGeom prst="roundRect">
            <a:avLst>
              <a:gd fmla="val 9734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300"/>
              <a:t>ReLU</a:t>
            </a:r>
            <a:endParaRPr b="1" i="0" sz="13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268" name="Google Shape;268;p28"/>
          <p:cNvCxnSpPr>
            <a:stCxn id="265" idx="3"/>
            <a:endCxn id="267" idx="1"/>
          </p:cNvCxnSpPr>
          <p:nvPr/>
        </p:nvCxnSpPr>
        <p:spPr>
          <a:xfrm>
            <a:off x="2484194" y="2039850"/>
            <a:ext cx="649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9" name="Google Shape;269;p28"/>
          <p:cNvSpPr txBox="1"/>
          <p:nvPr/>
        </p:nvSpPr>
        <p:spPr>
          <a:xfrm>
            <a:off x="711344" y="1818825"/>
            <a:ext cx="41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625" y="1952292"/>
            <a:ext cx="207827" cy="1750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28"/>
          <p:cNvCxnSpPr/>
          <p:nvPr/>
        </p:nvCxnSpPr>
        <p:spPr>
          <a:xfrm>
            <a:off x="906381" y="2039813"/>
            <a:ext cx="649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2" name="Google Shape;272;p28"/>
          <p:cNvCxnSpPr/>
          <p:nvPr/>
        </p:nvCxnSpPr>
        <p:spPr>
          <a:xfrm>
            <a:off x="4061856" y="2039813"/>
            <a:ext cx="649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73" name="Google Shape;27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15719" y="1818825"/>
            <a:ext cx="214313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65625" y="1807838"/>
            <a:ext cx="221456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8"/>
          <p:cNvSpPr/>
          <p:nvPr/>
        </p:nvSpPr>
        <p:spPr>
          <a:xfrm>
            <a:off x="4740919" y="1489741"/>
            <a:ext cx="928200" cy="1100100"/>
          </a:xfrm>
          <a:prstGeom prst="roundRect">
            <a:avLst>
              <a:gd fmla="val 9734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pic>
        <p:nvPicPr>
          <p:cNvPr id="276" name="Google Shape;276;p28" title="[0,0,0,&quot;https://www.codecogs.com/eqnedit.php?latex=W_n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8751" y="1905551"/>
            <a:ext cx="328625" cy="2139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28"/>
          <p:cNvCxnSpPr/>
          <p:nvPr/>
        </p:nvCxnSpPr>
        <p:spPr>
          <a:xfrm>
            <a:off x="5669131" y="2012488"/>
            <a:ext cx="649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78" name="Google Shape;278;p28" title="[0,0,0,&quot;https://www.codecogs.com/eqnedit.php?latex=y_n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2684" y="1708025"/>
            <a:ext cx="285139" cy="2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8"/>
          <p:cNvSpPr/>
          <p:nvPr/>
        </p:nvSpPr>
        <p:spPr>
          <a:xfrm>
            <a:off x="6348124" y="1489800"/>
            <a:ext cx="717300" cy="1100100"/>
          </a:xfrm>
          <a:prstGeom prst="roundRect">
            <a:avLst>
              <a:gd fmla="val 9734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Loss function</a:t>
            </a:r>
            <a:endParaRPr sz="1100"/>
          </a:p>
        </p:txBody>
      </p:sp>
      <p:cxnSp>
        <p:nvCxnSpPr>
          <p:cNvPr id="280" name="Google Shape;280;p28"/>
          <p:cNvCxnSpPr>
            <a:endCxn id="279" idx="0"/>
          </p:cNvCxnSpPr>
          <p:nvPr/>
        </p:nvCxnSpPr>
        <p:spPr>
          <a:xfrm>
            <a:off x="6706774" y="1174800"/>
            <a:ext cx="0" cy="315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1" name="Google Shape;281;p28"/>
          <p:cNvSpPr txBox="1"/>
          <p:nvPr/>
        </p:nvSpPr>
        <p:spPr>
          <a:xfrm>
            <a:off x="6410225" y="866975"/>
            <a:ext cx="59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/>
              <a:t>labels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4170100" y="1979300"/>
            <a:ext cx="4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…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83" name="Google Shape;283;p28"/>
          <p:cNvCxnSpPr/>
          <p:nvPr/>
        </p:nvCxnSpPr>
        <p:spPr>
          <a:xfrm flipH="1" rot="10800000">
            <a:off x="7065431" y="2007988"/>
            <a:ext cx="309300" cy="9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4" name="Google Shape;284;p28"/>
          <p:cNvSpPr txBox="1"/>
          <p:nvPr/>
        </p:nvSpPr>
        <p:spPr>
          <a:xfrm>
            <a:off x="7374725" y="1858600"/>
            <a:ext cx="59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/>
              <a:t>Error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3046900" y="1151000"/>
            <a:ext cx="1244400" cy="2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8"/>
          <p:cNvSpPr txBox="1"/>
          <p:nvPr/>
        </p:nvSpPr>
        <p:spPr>
          <a:xfrm>
            <a:off x="2611096" y="774575"/>
            <a:ext cx="23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Forward Pass or Inference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87" name="Google Shape;287;p28"/>
          <p:cNvCxnSpPr>
            <a:stCxn id="284" idx="2"/>
            <a:endCxn id="275" idx="2"/>
          </p:cNvCxnSpPr>
          <p:nvPr/>
        </p:nvCxnSpPr>
        <p:spPr>
          <a:xfrm rot="5400000">
            <a:off x="6226475" y="1144900"/>
            <a:ext cx="423300" cy="2466300"/>
          </a:xfrm>
          <a:prstGeom prst="bentConnector3">
            <a:avLst>
              <a:gd fmla="val 1562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28"/>
          <p:cNvCxnSpPr>
            <a:stCxn id="284" idx="2"/>
            <a:endCxn id="265" idx="2"/>
          </p:cNvCxnSpPr>
          <p:nvPr/>
        </p:nvCxnSpPr>
        <p:spPr>
          <a:xfrm rot="5400000">
            <a:off x="4633925" y="-447350"/>
            <a:ext cx="423600" cy="5651100"/>
          </a:xfrm>
          <a:prstGeom prst="bentConnector3">
            <a:avLst>
              <a:gd fmla="val 1561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28"/>
          <p:cNvSpPr txBox="1"/>
          <p:nvPr/>
        </p:nvSpPr>
        <p:spPr>
          <a:xfrm>
            <a:off x="3398846" y="2904925"/>
            <a:ext cx="23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Backward pass or training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150574" y="3444325"/>
            <a:ext cx="4881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Points on a 2D space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Sequence of embeddings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Fourier transform coefficients of an audio sample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Images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Image patches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Video frames..</a:t>
            </a:r>
            <a:endParaRPr sz="1100">
              <a:solidFill>
                <a:schemeClr val="dk2"/>
              </a:solidFill>
            </a:endParaRPr>
          </a:p>
        </p:txBody>
      </p:sp>
      <p:cxnSp>
        <p:nvCxnSpPr>
          <p:cNvPr id="291" name="Google Shape;291;p28"/>
          <p:cNvCxnSpPr/>
          <p:nvPr/>
        </p:nvCxnSpPr>
        <p:spPr>
          <a:xfrm rot="10800000">
            <a:off x="773839" y="2297405"/>
            <a:ext cx="352800" cy="1126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2" name="Google Shape;292;p28"/>
          <p:cNvSpPr txBox="1"/>
          <p:nvPr/>
        </p:nvSpPr>
        <p:spPr>
          <a:xfrm>
            <a:off x="3963849" y="3504625"/>
            <a:ext cx="488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Key question: </a:t>
            </a:r>
            <a:r>
              <a:rPr lang="en" sz="1100">
                <a:solidFill>
                  <a:schemeClr val="dk2"/>
                </a:solidFill>
              </a:rPr>
              <a:t>How do I adjust the weights to reduce error?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Answer:</a:t>
            </a:r>
            <a:r>
              <a:rPr lang="en" sz="1100">
                <a:solidFill>
                  <a:schemeClr val="dk2"/>
                </a:solidFill>
              </a:rPr>
              <a:t> Backpropagation!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/>
          <p:nvPr>
            <p:ph idx="4294967295" type="title"/>
          </p:nvPr>
        </p:nvSpPr>
        <p:spPr>
          <a:xfrm>
            <a:off x="259350" y="1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basic math..</a:t>
            </a:r>
            <a:endParaRPr/>
          </a:p>
        </p:txBody>
      </p:sp>
      <p:pic>
        <p:nvPicPr>
          <p:cNvPr id="298" name="Google Shape;2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25" y="667350"/>
            <a:ext cx="7513149" cy="3722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720625" y="4354275"/>
            <a:ext cx="645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As      gets smaller, the derivative approximates the slope of the tangent where the derivative is calculated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descr="{&quot;id&quot;:&quot;16&quot;,&quot;backgroundColorModified&quot;:false,&quot;code&quot;:&quot;$$\\Delta x$$&quot;,&quot;backgroundColor&quot;:&quot;#FFFFFF&quot;,&quot;aid&quot;:null,&quot;type&quot;:&quot;$$&quot;,&quot;font&quot;:{&quot;size&quot;:13.5,&quot;color&quot;:&quot;#595959&quot;,&quot;family&quot;:&quot;Arial&quot;},&quot;ts&quot;:1754444397391,&quot;cs&quot;:&quot;lJh1Y8YfFDjTVesJz/0R3g==&quot;,&quot;size&quot;:{&quot;width&quot;:27.833049343832016,&quot;height&quot;:15.540690288713902}}" id="300" name="Google Shape;3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993" y="4498310"/>
            <a:ext cx="265110" cy="1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/>
          <p:nvPr>
            <p:ph idx="4294967295" type="title"/>
          </p:nvPr>
        </p:nvSpPr>
        <p:spPr>
          <a:xfrm>
            <a:off x="259350" y="1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examples..</a:t>
            </a:r>
            <a:endParaRPr/>
          </a:p>
        </p:txBody>
      </p:sp>
      <p:pic>
        <p:nvPicPr>
          <p:cNvPr id="306" name="Google Shape;306;p30"/>
          <p:cNvPicPr preferRelativeResize="0"/>
          <p:nvPr/>
        </p:nvPicPr>
        <p:blipFill rotWithShape="1">
          <a:blip r:embed="rId3">
            <a:alphaModFix/>
          </a:blip>
          <a:srcRect b="8483" l="0" r="0" t="0"/>
          <a:stretch/>
        </p:blipFill>
        <p:spPr>
          <a:xfrm>
            <a:off x="0" y="656775"/>
            <a:ext cx="3675958" cy="448672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/>
          <p:cNvSpPr txBox="1"/>
          <p:nvPr/>
        </p:nvSpPr>
        <p:spPr>
          <a:xfrm>
            <a:off x="4400475" y="1001850"/>
            <a:ext cx="2098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500">
                <a:solidFill>
                  <a:schemeClr val="dk1"/>
                </a:solidFill>
              </a:rPr>
              <a:t>delta_x:  0.00, derivative:  4.00</a:t>
            </a:r>
            <a:endParaRPr baseline="-25000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500">
                <a:solidFill>
                  <a:schemeClr val="dk1"/>
                </a:solidFill>
              </a:rPr>
              <a:t>delta_x:  0.05, derivative:  4.31</a:t>
            </a:r>
            <a:endParaRPr baseline="-25000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500">
                <a:solidFill>
                  <a:schemeClr val="dk1"/>
                </a:solidFill>
              </a:rPr>
              <a:t>delta_x:  0.10, derivative:  4.64</a:t>
            </a:r>
            <a:endParaRPr baseline="-25000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500">
                <a:solidFill>
                  <a:schemeClr val="dk1"/>
                </a:solidFill>
              </a:rPr>
              <a:t>delta_x:  0.15, derivative:  4.99</a:t>
            </a:r>
            <a:endParaRPr baseline="-25000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500">
                <a:solidFill>
                  <a:schemeClr val="dk1"/>
                </a:solidFill>
              </a:rPr>
              <a:t>delta_x:  0.20, derivative:  5.37</a:t>
            </a:r>
            <a:endParaRPr baseline="-25000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500">
                <a:solidFill>
                  <a:schemeClr val="dk1"/>
                </a:solidFill>
              </a:rPr>
              <a:t>delta_x:  0.25, derivative:  5.77</a:t>
            </a:r>
            <a:endParaRPr baseline="-25000" sz="1500">
              <a:solidFill>
                <a:schemeClr val="dk1"/>
              </a:solidFill>
            </a:endParaRPr>
          </a:p>
        </p:txBody>
      </p:sp>
      <p:pic>
        <p:nvPicPr>
          <p:cNvPr descr="{&quot;code&quot;:&quot;$$f\\left(x\\right)=x^{n\\,},\\,x=1,\\,n=4$$&quot;,&quot;font&quot;:{&quot;color&quot;:&quot;#595959&quot;,&quot;size&quot;:18,&quot;family&quot;:&quot;Arial&quot;},&quot;aid&quot;:null,&quot;type&quot;:&quot;$$&quot;,&quot;backgroundColorModified&quot;:false,&quot;backgroundColor&quot;:&quot;#FFFFFF&quot;,&quot;id&quot;:&quot;11&quot;,&quot;ts&quot;:1753571615042,&quot;cs&quot;:&quot;WUkzv0uV0+JLXUtHEhV4yg==&quot;,&quot;size&quot;:{&quot;width&quot;:299.25,&quot;height&quot;:28.25}}" id="308" name="Google Shape;3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6900" y="689463"/>
            <a:ext cx="2850356" cy="26908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4400475" y="3019475"/>
            <a:ext cx="3000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500">
                <a:solidFill>
                  <a:schemeClr val="dk1"/>
                </a:solidFill>
              </a:rPr>
              <a:t>delta_x:  0.00, derivative:  2.00</a:t>
            </a:r>
            <a:endParaRPr baseline="-25000"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500">
                <a:solidFill>
                  <a:schemeClr val="dk1"/>
                </a:solidFill>
              </a:rPr>
              <a:t>delta_x:  0.05, derivative:  2.05</a:t>
            </a:r>
            <a:endParaRPr baseline="-25000"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500">
                <a:solidFill>
                  <a:schemeClr val="dk1"/>
                </a:solidFill>
              </a:rPr>
              <a:t>delta_x:  0.10, derivative:  2.10</a:t>
            </a:r>
            <a:endParaRPr baseline="-25000"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500">
                <a:solidFill>
                  <a:schemeClr val="dk1"/>
                </a:solidFill>
              </a:rPr>
              <a:t>delta_x:  0.15, derivative:  2.15</a:t>
            </a:r>
            <a:endParaRPr baseline="-25000"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500">
                <a:solidFill>
                  <a:schemeClr val="dk1"/>
                </a:solidFill>
              </a:rPr>
              <a:t>delta_x:  0.20, derivative:  2.20</a:t>
            </a:r>
            <a:endParaRPr baseline="-25000"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1500">
                <a:solidFill>
                  <a:schemeClr val="dk1"/>
                </a:solidFill>
              </a:rPr>
              <a:t>delta_x:  0.25, derivative:  2.25</a:t>
            </a:r>
            <a:endParaRPr baseline="-25000" sz="1500">
              <a:solidFill>
                <a:schemeClr val="dk1"/>
              </a:solidFill>
            </a:endParaRPr>
          </a:p>
        </p:txBody>
      </p:sp>
      <p:pic>
        <p:nvPicPr>
          <p:cNvPr descr="{&quot;code&quot;:&quot;$$f\\left(x\\right)=x^{n\\,},\\,x=1,\\,n=2$$&quot;,&quot;type&quot;:&quot;$$&quot;,&quot;backgroundColorModified&quot;:false,&quot;id&quot;:&quot;11&quot;,&quot;font&quot;:{&quot;color&quot;:&quot;#595959&quot;,&quot;family&quot;:&quot;Arial&quot;,&quot;size&quot;:18},&quot;backgroundColor&quot;:&quot;#FFFFFF&quot;,&quot;aid&quot;:null,&quot;ts&quot;:1753571806976,&quot;cs&quot;:&quot;Dwgn60dH/3wlJREq6EUU/g==&quot;,&quot;size&quot;:{&quot;width&quot;:298.5,&quot;height&quot;:28.25}}" id="310" name="Google Shape;31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5247" y="2750388"/>
            <a:ext cx="2843213" cy="26908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0"/>
          <p:cNvSpPr txBox="1"/>
          <p:nvPr/>
        </p:nvSpPr>
        <p:spPr>
          <a:xfrm>
            <a:off x="4119775" y="4589375"/>
            <a:ext cx="434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Intuition: Derivative approximation becomes less accurate more quickly for faster changing functions..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>
            <p:ph idx="4294967295" type="title"/>
          </p:nvPr>
        </p:nvSpPr>
        <p:spPr>
          <a:xfrm>
            <a:off x="259350" y="1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Derivative: Important property</a:t>
            </a:r>
            <a:endParaRPr/>
          </a:p>
        </p:txBody>
      </p:sp>
      <p:sp>
        <p:nvSpPr>
          <p:cNvPr id="317" name="Google Shape;317;p31"/>
          <p:cNvSpPr txBox="1"/>
          <p:nvPr/>
        </p:nvSpPr>
        <p:spPr>
          <a:xfrm>
            <a:off x="381450" y="806388"/>
            <a:ext cx="301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{&quot;backgroundColorModified&quot;:false,&quot;type&quot;:&quot;lalign*&quot;,&quot;aid&quot;:null,&quot;font&quot;:{&quot;family&quot;:&quot;Arial&quot;,&quot;color&quot;:&quot;#595959&quot;,&quot;size&quot;:14.5},&quot;backgroundColor&quot;:&quot;#FFFFFF&quot;,&quot;code&quot;:&quot;\\begin{lalign*}\n&amp;{f^{\\prime}\\left(x\\right)=0,\\,\\text{at}\\;\\text{a}\\;\\text{minima}\\;\\text{of}\\;f\\left(x\\right)}\\\\\n&amp;{\\text{Note}\\;\\text{that}\\;\\text{a}\\;\\text{function}\\;\\text{can}\\;\\text{have}\\;\\text{many}\\;\\text{minima!}}\t\n\\end{lalign*}&quot;,&quot;id&quot;:&quot;11&quot;,&quot;ts&quot;:1753658650346,&quot;cs&quot;:&quot;rnR/twZ2LtjWJB/CEhqChA==&quot;,&quot;size&quot;:{&quot;width&quot;:444.95001574803155,&quot;height&quot;:53.475059580052495}}" id="318" name="Google Shape;3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24" y="991623"/>
            <a:ext cx="4238149" cy="5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225" y="2322094"/>
            <a:ext cx="3910397" cy="2530257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 txBox="1"/>
          <p:nvPr/>
        </p:nvSpPr>
        <p:spPr>
          <a:xfrm>
            <a:off x="189800" y="1645000"/>
            <a:ext cx="6769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Makes sense, because derivative of a function at a point is the slope of the function at that point, and the slope must be zero at a local minima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321" name="Google Shape;32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1372" y="2401575"/>
            <a:ext cx="3315773" cy="24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1"/>
          <p:cNvSpPr txBox="1"/>
          <p:nvPr/>
        </p:nvSpPr>
        <p:spPr>
          <a:xfrm>
            <a:off x="579775" y="47403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Code: multiple_local_minima.py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Deep Learning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/>
          <p:nvPr>
            <p:ph idx="4294967295" type="title"/>
          </p:nvPr>
        </p:nvSpPr>
        <p:spPr>
          <a:xfrm>
            <a:off x="259350" y="1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Derivative of multivariate functions</a:t>
            </a:r>
            <a:endParaRPr/>
          </a:p>
        </p:txBody>
      </p:sp>
      <p:pic>
        <p:nvPicPr>
          <p:cNvPr descr="{&quot;backgroundColor&quot;:&quot;#FFFFFF&quot;,&quot;aid&quot;:null,&quot;font&quot;:{&quot;color&quot;:&quot;#000000&quot;,&quot;size&quot;:12,&quot;family&quot;:&quot;Arial&quot;},&quot;id&quot;:&quot;19&quot;,&quot;code&quot;:&quot;$$y=\\sin\\left(x\\right)$$&quot;,&quot;backgroundColorModified&quot;:false,&quot;type&quot;:&quot;$$&quot;,&quot;ts&quot;:1754655224829,&quot;cs&quot;:&quot;lNXRNdYJBiDWG4+UqBS5RQ==&quot;,&quot;size&quot;:{&quot;width&quot;:83.66666666666667,&quot;height&quot;:18.833333333333332}}" id="328" name="Google Shape;3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50" y="1027750"/>
            <a:ext cx="796925" cy="179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size&quot;:12,&quot;family&quot;:&quot;Arial&quot;,&quot;color&quot;:&quot;#000000&quot;},&quot;backgroundColor&quot;:&quot;#FFFFFF&quot;,&quot;code&quot;:&quot;$$y_{1},\\,y_{2}=f\\left(x_{1},\\,x_{2},x_{3}\\right)$$&quot;,&quot;aid&quot;:null,&quot;backgroundColorModified&quot;:false,&quot;id&quot;:&quot;19&quot;,&quot;type&quot;:&quot;$$&quot;,&quot;ts&quot;:1754655326526,&quot;cs&quot;:&quot;ZpsAs/lBqjd1qo6ejZ4asw==&quot;,&quot;size&quot;:{&quot;width&quot;:173.83333333333334,&quot;height&quot;:18.833333333333332}}" id="329" name="Google Shape;3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663" y="1809899"/>
            <a:ext cx="1655763" cy="179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font&quot;:{&quot;color&quot;:&quot;#000000&quot;,&quot;family&quot;:&quot;Arial&quot;,&quot;size&quot;:12},&quot;id&quot;:&quot;19&quot;,&quot;backgroundColor&quot;:&quot;#FFFFFF&quot;,&quot;code&quot;:&quot;$$\\begin{pmatrix}\n{y_{1}}\\\\\n{y_{2}}\\\\\n\\end{pmatrix}=\\begin{pmatrix}\n{x_{1}+x_{2}}\\\\\n{x_{1}^{2}+x_{2}^{2}+x_{3}^{2}}\\\\\n\\end{pmatrix}$$&quot;,&quot;backgroundColorModified&quot;:false,&quot;aid&quot;:null,&quot;ts&quot;:1754655474638,&quot;cs&quot;:&quot;FRBll95K4gvA5t0LPOOWVg==&quot;,&quot;size&quot;:{&quot;width&quot;:192.66666666666666,&quot;height&quot;:46.5}}" id="330" name="Google Shape;33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672" y="3144124"/>
            <a:ext cx="1835150" cy="442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19&quot;,&quot;font&quot;:{&quot;family&quot;:&quot;Arial&quot;,&quot;color&quot;:&quot;#000000&quot;,&quot;size&quot;:12},&quot;backgroundColorModified&quot;:false,&quot;code&quot;:&quot;$$\\frac{dy}{dx}=\\begin{pmatrix}\n{\\frac{\\partial y_{1}}{\\partial x_{1}}}&amp;{\\frac{\\partial y_{1}}{\\partial x_{2}}}&amp;{\\frac{\\partial y_{1}}{\\partial x_{3}}}\\\\\n{\\frac{\\partial y_{2}}{\\partial x_{1}}}&amp;{\\frac{\\partial y_{2}}{\\partial x_{2}}}&amp;{\\frac{\\partial y_{2}}{\\partial x_{3}}}\\\\\n\\end{pmatrix}\\text{or}\\,\\begin{pmatrix}\n{\\frac{\\partial y_{1}}{\\partial x_{1}}}&amp;{\\frac{\\partial y_{2}}{\\partial x_{1}}}\\\\\n{\\frac{\\partial y_{1}}{\\partial x_{2}}}&amp;{\\frac{\\partial y_{2}}{\\partial x_{2}}}\\\\\n{\\frac{\\partial y_{1}}{\\partial x_{3}}}&amp;{\\frac{\\partial y_{2}}{\\partial x_{3}}}\\\\\n\\end{pmatrix}$$&quot;,&quot;type&quot;:&quot;$$&quot;,&quot;backgroundColor&quot;:&quot;#FFFFFF&quot;,&quot;aid&quot;:null,&quot;ts&quot;:1754656086430,&quot;cs&quot;:&quot;rTmpYOa/qWiAplmA5Mm27A==&quot;,&quot;size&quot;:{&quot;width&quot;:337.25,&quot;height&quot;:96.5}}" id="331" name="Google Shape;33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2806" y="1491114"/>
            <a:ext cx="3212306" cy="919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aid&quot;:null,&quot;backgroundColor&quot;:&quot;#FFFFFF&quot;,&quot;font&quot;:{&quot;color&quot;:&quot;#000000&quot;,&quot;family&quot;:&quot;Arial&quot;,&quot;size&quot;:12},&quot;code&quot;:&quot;$$\\frac{dy}{dx}=\\begin{pmatrix}\n{1}&amp;{1}&amp;{0}\\\\\n{2x_{1}}&amp;{2x_{2}}&amp;{2x_{3}}\\\\\n\\end{pmatrix}\\text{}$$&quot;,&quot;type&quot;:&quot;$$&quot;,&quot;id&quot;:&quot;19&quot;,&quot;ts&quot;:1754656205019,&quot;cs&quot;:&quot;8R2fbNft9HHD4yAAVQKhZA==&quot;,&quot;size&quot;:{&quot;width&quot;:197.83333333333334,&quot;height&quot;:45.16666666666665}}" id="332" name="Google Shape;33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0781" y="3183300"/>
            <a:ext cx="1884363" cy="43021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2"/>
          <p:cNvSpPr txBox="1"/>
          <p:nvPr/>
        </p:nvSpPr>
        <p:spPr>
          <a:xfrm>
            <a:off x="482950" y="1940063"/>
            <a:ext cx="30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2"/>
                </a:solidFill>
              </a:rPr>
              <a:t>y</a:t>
            </a:r>
            <a:endParaRPr i="1" sz="1500">
              <a:solidFill>
                <a:schemeClr val="dk2"/>
              </a:solidFill>
            </a:endParaRPr>
          </a:p>
        </p:txBody>
      </p:sp>
      <p:sp>
        <p:nvSpPr>
          <p:cNvPr id="334" name="Google Shape;334;p32"/>
          <p:cNvSpPr txBox="1"/>
          <p:nvPr/>
        </p:nvSpPr>
        <p:spPr>
          <a:xfrm>
            <a:off x="1437375" y="1930813"/>
            <a:ext cx="30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2"/>
                </a:solidFill>
              </a:rPr>
              <a:t>x</a:t>
            </a:r>
            <a:endParaRPr i="1" sz="1500">
              <a:solidFill>
                <a:schemeClr val="dk2"/>
              </a:solidFill>
            </a:endParaRPr>
          </a:p>
        </p:txBody>
      </p:sp>
      <p:sp>
        <p:nvSpPr>
          <p:cNvPr id="335" name="Google Shape;335;p32"/>
          <p:cNvSpPr txBox="1"/>
          <p:nvPr/>
        </p:nvSpPr>
        <p:spPr>
          <a:xfrm>
            <a:off x="387340" y="2534950"/>
            <a:ext cx="128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Example: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1454726" y="909700"/>
            <a:ext cx="604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Here, </a:t>
            </a:r>
            <a:r>
              <a:rPr i="1" lang="en" sz="1500">
                <a:solidFill>
                  <a:schemeClr val="dk2"/>
                </a:solidFill>
              </a:rPr>
              <a:t>x </a:t>
            </a:r>
            <a:r>
              <a:rPr lang="en" sz="1500">
                <a:solidFill>
                  <a:schemeClr val="dk2"/>
                </a:solidFill>
              </a:rPr>
              <a:t>and </a:t>
            </a:r>
            <a:r>
              <a:rPr i="1" lang="en" sz="1500">
                <a:solidFill>
                  <a:schemeClr val="dk2"/>
                </a:solidFill>
              </a:rPr>
              <a:t>y</a:t>
            </a:r>
            <a:r>
              <a:rPr lang="en" sz="1500">
                <a:solidFill>
                  <a:schemeClr val="dk2"/>
                </a:solidFill>
              </a:rPr>
              <a:t> are univariate. But they can also be multivariate 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 txBox="1"/>
          <p:nvPr>
            <p:ph idx="4294967295" type="title"/>
          </p:nvPr>
        </p:nvSpPr>
        <p:spPr>
          <a:xfrm>
            <a:off x="259350" y="157250"/>
            <a:ext cx="332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Derivative Layouts</a:t>
            </a:r>
            <a:endParaRPr/>
          </a:p>
        </p:txBody>
      </p:sp>
      <p:sp>
        <p:nvSpPr>
          <p:cNvPr id="342" name="Google Shape;342;p33"/>
          <p:cNvSpPr txBox="1"/>
          <p:nvPr/>
        </p:nvSpPr>
        <p:spPr>
          <a:xfrm>
            <a:off x="381450" y="806388"/>
            <a:ext cx="301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43" name="Google Shape;343;p33"/>
          <p:cNvPicPr preferRelativeResize="0"/>
          <p:nvPr/>
        </p:nvPicPr>
        <p:blipFill rotWithShape="1">
          <a:blip r:embed="rId3">
            <a:alphaModFix/>
          </a:blip>
          <a:srcRect b="13769" l="0" r="0" t="7098"/>
          <a:stretch/>
        </p:blipFill>
        <p:spPr>
          <a:xfrm>
            <a:off x="3556923" y="10450"/>
            <a:ext cx="4853501" cy="51226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3"/>
          <p:cNvSpPr txBox="1"/>
          <p:nvPr/>
        </p:nvSpPr>
        <p:spPr>
          <a:xfrm>
            <a:off x="355825" y="2088300"/>
            <a:ext cx="3261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When </a:t>
            </a:r>
            <a:r>
              <a:rPr i="1" lang="en" sz="1600">
                <a:solidFill>
                  <a:schemeClr val="dk2"/>
                </a:solidFill>
              </a:rPr>
              <a:t>y</a:t>
            </a:r>
            <a:r>
              <a:rPr lang="en" sz="1600">
                <a:solidFill>
                  <a:schemeClr val="dk2"/>
                </a:solidFill>
              </a:rPr>
              <a:t> is a vector and </a:t>
            </a:r>
            <a:r>
              <a:rPr i="1" lang="en" sz="1600">
                <a:solidFill>
                  <a:schemeClr val="dk2"/>
                </a:solidFill>
              </a:rPr>
              <a:t>x </a:t>
            </a:r>
            <a:r>
              <a:rPr lang="en" sz="1600">
                <a:solidFill>
                  <a:schemeClr val="dk2"/>
                </a:solidFill>
              </a:rPr>
              <a:t>is a scalar, then 	    follow </a:t>
            </a:r>
            <a:r>
              <a:rPr i="1" lang="en" sz="1600">
                <a:solidFill>
                  <a:schemeClr val="dk2"/>
                </a:solidFill>
              </a:rPr>
              <a:t>y’s</a:t>
            </a:r>
            <a:r>
              <a:rPr lang="en" sz="1600">
                <a:solidFill>
                  <a:schemeClr val="dk2"/>
                </a:solidFill>
              </a:rPr>
              <a:t> dimensions</a:t>
            </a:r>
            <a:r>
              <a:rPr lang="en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{&quot;type&quot;:&quot;$$&quot;,&quot;id&quot;:&quot;17&quot;,&quot;code&quot;:&quot;$$\\frac{\\partial y}{\\partial x}$$&quot;,&quot;aid&quot;:null,&quot;backgroundColor&quot;:&quot;#FFFFFF&quot;,&quot;backgroundColorModified&quot;:false,&quot;font&quot;:{&quot;size&quot;:12,&quot;color&quot;:&quot;#595959&quot;,&quot;family&quot;:&quot;Arial&quot;},&quot;ts&quot;:1754479890469,&quot;cs&quot;:&quot;a8+L1ic0jE5EcXEKcd+U+A==&quot;,&quot;size&quot;:{&quot;width&quot;:25.742764304461932,&quot;height&quot;:40.435711286089244}}" id="345" name="Google Shape;3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3150" y="2409550"/>
            <a:ext cx="245200" cy="3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3"/>
          <p:cNvSpPr txBox="1"/>
          <p:nvPr/>
        </p:nvSpPr>
        <p:spPr>
          <a:xfrm>
            <a:off x="452850" y="47575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https://en.wikipedia.org/wiki/Matrix_calculus</a:t>
            </a:r>
            <a:endParaRPr/>
          </a:p>
        </p:txBody>
      </p:sp>
      <p:sp>
        <p:nvSpPr>
          <p:cNvPr id="347" name="Google Shape;347;p33"/>
          <p:cNvSpPr txBox="1"/>
          <p:nvPr/>
        </p:nvSpPr>
        <p:spPr>
          <a:xfrm>
            <a:off x="322200" y="1268100"/>
            <a:ext cx="326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Numerator vs Denominator notations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/>
          <p:nvPr>
            <p:ph idx="4294967295" type="title"/>
          </p:nvPr>
        </p:nvSpPr>
        <p:spPr>
          <a:xfrm>
            <a:off x="259350" y="1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come back to the optimization problem</a:t>
            </a:r>
            <a:endParaRPr/>
          </a:p>
        </p:txBody>
      </p:sp>
      <p:pic>
        <p:nvPicPr>
          <p:cNvPr descr="{&quot;backgroundColorModified&quot;:false,&quot;id&quot;:&quot;9&quot;,&quot;backgroundColor&quot;:&quot;#FFFFFF&quot;,&quot;aid&quot;:null,&quot;font&quot;:{&quot;family&quot;:&quot;Arial&quot;,&quot;size&quot;:16,&quot;color&quot;:&quot;#595959&quot;},&quot;type&quot;:&quot;lalign*&quot;,&quot;code&quot;:&quot;\\begin{lalign*}\n&amp;{\\text{If}\\;y=f\\left(x\\right),\\;}\\\\\n&amp;{\\text{find}\\;f\\,\\text{that}\\;\\text{minimizes}\\;\\text{L(y)}}\t\n\\end{lalign*}&quot;,&quot;ts&quot;:1753561656433,&quot;cs&quot;:&quot;yTReRyOOxMTbp80idXCI2Q==&quot;,&quot;size&quot;:{&quot;width&quot;:281.25,&quot;height&quot;:57.75000000000002}}" id="353" name="Google Shape;3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84" y="988025"/>
            <a:ext cx="2678906" cy="550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size&quot;:24,&quot;family&quot;:&quot;Arial&quot;,&quot;color&quot;:&quot;#000000&quot;},&quot;aid&quot;:null,&quot;backgroundColorModified&quot;:false,&quot;code&quot;:&quot;\\begin{lalign*}\n&amp;{\\text{Let's}\\;\\text{consider}\\;\\text{a}\\;\\text{simple}\\;\\text{function}\\;\\text{}}\\\\\n&amp;{y=ax+b}\\\\\n&amp;{\\text{Here,}\\;a\\;\\text{and}\\;b\\,\\text{are}\\;\\text{the}\\;\\text{function}\\;\\text{parameters}}\\\\\n&amp;{x\\,\\text{is}\\;\\text{the}\\;\\text{indepedent}\\;\\text{variable}}\\\\\n&amp;{y\\,\\text{is}\\;\\text{the}\\;\\text{dependent}\\;\\text{variable}}\\\\\n&amp;{\\text{There}\\;\\text{are}\\;\\text{two}\\;\\text{types}\\;\\text{of}\\;\\text{problems}\\;\\text{we}\\;\\text{can}\\;\\text{pose}}\\\\\n&amp;{1.\\,\\text{Solve}\\;\\text{for}\\;x:\\,\\text{For}\\;\\text{a}\\;\\text{given}\\;\\text{y,}\\;a\\,\\text{and}\\;b,\\,\\text{find}\\;x}\\\\\n&amp;{2.\\,\\text{Given}\\;\\text{some}\\;x\\,\\text{and}\\;y,\\,\\text{find}\\;a\\,\\text{and}\\;b}\t\n\\end{lalign*}&quot;,&quot;backgroundColor&quot;:&quot;#FFFFFF&quot;,&quot;id&quot;:&quot;12&quot;,&quot;type&quot;:&quot;lalign*&quot;,&quot;ts&quot;:1753756039838,&quot;cs&quot;:&quot;unEBo9Ze5PUYjDHHVFcaEw==&quot;,&quot;size&quot;:{&quot;width&quot;:725.5,&quot;height&quot;:376}}" id="354" name="Google Shape;35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75" y="1736375"/>
            <a:ext cx="5161925" cy="26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 txBox="1"/>
          <p:nvPr>
            <p:ph idx="4294967295" type="title"/>
          </p:nvPr>
        </p:nvSpPr>
        <p:spPr>
          <a:xfrm>
            <a:off x="259350" y="1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come back to the optimization problem</a:t>
            </a:r>
            <a:endParaRPr/>
          </a:p>
        </p:txBody>
      </p:sp>
      <p:sp>
        <p:nvSpPr>
          <p:cNvPr id="360" name="Google Shape;360;p35"/>
          <p:cNvSpPr txBox="1"/>
          <p:nvPr/>
        </p:nvSpPr>
        <p:spPr>
          <a:xfrm>
            <a:off x="367400" y="901325"/>
            <a:ext cx="593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Optimization deals with problem 2. 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367400" y="1382625"/>
            <a:ext cx="593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Let’s consider an example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{&quot;type&quot;:&quot;lalign*&quot;,&quot;font&quot;:{&quot;color&quot;:&quot;#000000&quot;,&quot;family&quot;:&quot;Arial&quot;,&quot;size&quot;:13.5},&quot;backgroundColorModified&quot;:false,&quot;code&quot;:&quot;\\begin{lalign*}\n&amp;{y=ax+b}\\\\\n&amp;{\\text{say}\\;y=1,\\,x\\,=2}\\\\\n&amp;{\\text{There}\\;\\text{are}\\;\\text{infinite}\\;\\text{number}\\;\\text{of}\\;\\text{solutions}\\;\\text{for}\\;a\\,\\text{and}\\;b}\\\\\n&amp;{\\text{Now}\\;\\text{if}\\;\\text{I}\\;\\text{add}\\;\\text{another}\\;\\text{point,}}\\\\\n&amp;{y\\,=\\,0,\\,x\\,=\\,0}\\\\\n&amp;{\\text{Now}\\;\\text{there}\\;\\text{is}\\;\\text{a}\\;\\text{unique}\\;\\text{solution}\\;\\text{for}\\;a\\,\\text{and}\\;b}\\\\\n&amp;{}\t\n\\end{lalign*}&quot;,&quot;backgroundColor&quot;:&quot;#FFFFFF&quot;,&quot;aid&quot;:null,&quot;id&quot;:&quot;14&quot;,&quot;ts&quot;:1753756745327,&quot;cs&quot;:&quot;L72IIKDiUzu/CwZa4fgLbg==&quot;,&quot;size&quot;:{&quot;width&quot;:461.74019212598427,&quot;height&quot;:161.93959685039368}}" id="362" name="Google Shape;3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00" y="1940625"/>
            <a:ext cx="4398075" cy="15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5"/>
          <p:cNvSpPr txBox="1"/>
          <p:nvPr/>
        </p:nvSpPr>
        <p:spPr>
          <a:xfrm>
            <a:off x="442300" y="3592425"/>
            <a:ext cx="5932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What if there are several points? Now, the best we can do is to find </a:t>
            </a:r>
            <a:r>
              <a:rPr i="1" lang="en" sz="1800">
                <a:solidFill>
                  <a:schemeClr val="dk2"/>
                </a:solidFill>
              </a:rPr>
              <a:t>a </a:t>
            </a:r>
            <a:r>
              <a:rPr lang="en" sz="1800">
                <a:solidFill>
                  <a:schemeClr val="dk2"/>
                </a:solidFill>
              </a:rPr>
              <a:t>and </a:t>
            </a:r>
            <a:r>
              <a:rPr i="1" lang="en" sz="1800">
                <a:solidFill>
                  <a:schemeClr val="dk2"/>
                </a:solidFill>
              </a:rPr>
              <a:t>b </a:t>
            </a:r>
            <a:r>
              <a:rPr lang="en" sz="1800">
                <a:solidFill>
                  <a:schemeClr val="dk2"/>
                </a:solidFill>
              </a:rPr>
              <a:t>that minimize some distance metric between the points and the line defined by </a:t>
            </a:r>
            <a:r>
              <a:rPr i="1" lang="en" sz="1800">
                <a:solidFill>
                  <a:schemeClr val="dk2"/>
                </a:solidFill>
              </a:rPr>
              <a:t>a </a:t>
            </a:r>
            <a:r>
              <a:rPr lang="en" sz="1800">
                <a:solidFill>
                  <a:schemeClr val="dk2"/>
                </a:solidFill>
              </a:rPr>
              <a:t>and </a:t>
            </a:r>
            <a:r>
              <a:rPr i="1" lang="en" sz="1800">
                <a:solidFill>
                  <a:schemeClr val="dk2"/>
                </a:solidFill>
              </a:rPr>
              <a:t>b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6"/>
          <p:cNvSpPr txBox="1"/>
          <p:nvPr>
            <p:ph idx="4294967295" type="title"/>
          </p:nvPr>
        </p:nvSpPr>
        <p:spPr>
          <a:xfrm>
            <a:off x="259350" y="1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Example</a:t>
            </a:r>
            <a:endParaRPr/>
          </a:p>
        </p:txBody>
      </p:sp>
      <p:sp>
        <p:nvSpPr>
          <p:cNvPr id="369" name="Google Shape;369;p36"/>
          <p:cNvSpPr txBox="1"/>
          <p:nvPr/>
        </p:nvSpPr>
        <p:spPr>
          <a:xfrm>
            <a:off x="381450" y="806388"/>
            <a:ext cx="301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0" name="Google Shape;370;p36"/>
          <p:cNvSpPr txBox="1"/>
          <p:nvPr/>
        </p:nvSpPr>
        <p:spPr>
          <a:xfrm>
            <a:off x="381450" y="759275"/>
            <a:ext cx="3307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Let’s now use derivatives to solve a common optimization problem.. Linear regression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371" name="Google Shape;3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000" y="200800"/>
            <a:ext cx="3672850" cy="489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00" y="1712000"/>
            <a:ext cx="4095201" cy="302838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/>
          <p:nvPr/>
        </p:nvSpPr>
        <p:spPr>
          <a:xfrm>
            <a:off x="579775" y="4740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Code: linear_regression.py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{&quot;backgroundColorModified&quot;:false,&quot;backgroundColor&quot;:&quot;#FFFFFF&quot;,&quot;aid&quot;:null,&quot;code&quot;:&quot;\\begin{lalign*}\n&amp;{y=\\left(ax+b\\right)^{n}}\\\\\n&amp;{\\frac{dy}{dx}=na\\left(ax+b\\right)^{n-1}}\t\n\\end{lalign*}&quot;,&quot;type&quot;:&quot;lalign*&quot;,&quot;font&quot;:{&quot;size&quot;:11,&quot;color&quot;:&quot;#000000&quot;,&quot;family&quot;:&quot;Arial&quot;},&quot;id&quot;:&quot;24&quot;,&quot;ts&quot;:1754743931563,&quot;cs&quot;:&quot;MCli5abPHyp2ixxnvyrq/Q==&quot;,&quot;size&quot;:{&quot;width&quot;:151.66666666666666,&quot;height&quot;:58.666666666666664}}" id="374" name="Google Shape;37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5275" y="1852075"/>
            <a:ext cx="1444625" cy="5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36"/>
          <p:cNvCxnSpPr/>
          <p:nvPr/>
        </p:nvCxnSpPr>
        <p:spPr>
          <a:xfrm flipH="1">
            <a:off x="6857900" y="2094350"/>
            <a:ext cx="446700" cy="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>
            <p:ph idx="4294967295" type="title"/>
          </p:nvPr>
        </p:nvSpPr>
        <p:spPr>
          <a:xfrm>
            <a:off x="259350" y="1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Matrix Math..</a:t>
            </a:r>
            <a:endParaRPr/>
          </a:p>
        </p:txBody>
      </p:sp>
      <p:sp>
        <p:nvSpPr>
          <p:cNvPr id="381" name="Google Shape;381;p37"/>
          <p:cNvSpPr txBox="1"/>
          <p:nvPr/>
        </p:nvSpPr>
        <p:spPr>
          <a:xfrm>
            <a:off x="381450" y="806388"/>
            <a:ext cx="301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82" name="Google Shape;382;p37"/>
          <p:cNvPicPr preferRelativeResize="0"/>
          <p:nvPr/>
        </p:nvPicPr>
        <p:blipFill rotWithShape="1">
          <a:blip r:embed="rId3">
            <a:alphaModFix/>
          </a:blip>
          <a:srcRect b="11793" l="0" r="0" t="0"/>
          <a:stretch/>
        </p:blipFill>
        <p:spPr>
          <a:xfrm>
            <a:off x="3361525" y="157250"/>
            <a:ext cx="4238449" cy="49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/>
          <p:nvPr>
            <p:ph idx="4294967295" type="title"/>
          </p:nvPr>
        </p:nvSpPr>
        <p:spPr>
          <a:xfrm>
            <a:off x="259350" y="1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Matrix Math..</a:t>
            </a:r>
            <a:endParaRPr/>
          </a:p>
        </p:txBody>
      </p:sp>
      <p:sp>
        <p:nvSpPr>
          <p:cNvPr id="388" name="Google Shape;388;p38"/>
          <p:cNvSpPr txBox="1"/>
          <p:nvPr/>
        </p:nvSpPr>
        <p:spPr>
          <a:xfrm>
            <a:off x="381450" y="806388"/>
            <a:ext cx="301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89" name="Google Shape;389;p38"/>
          <p:cNvPicPr preferRelativeResize="0"/>
          <p:nvPr/>
        </p:nvPicPr>
        <p:blipFill rotWithShape="1">
          <a:blip r:embed="rId3">
            <a:alphaModFix/>
          </a:blip>
          <a:srcRect b="40045" l="0" r="0" t="6779"/>
          <a:stretch/>
        </p:blipFill>
        <p:spPr>
          <a:xfrm>
            <a:off x="3341900" y="157250"/>
            <a:ext cx="5438050" cy="385647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8"/>
          <p:cNvSpPr txBox="1"/>
          <p:nvPr/>
        </p:nvSpPr>
        <p:spPr>
          <a:xfrm>
            <a:off x="579775" y="4740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Code: linear_regression.py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/>
          <p:nvPr>
            <p:ph idx="4294967295" type="title"/>
          </p:nvPr>
        </p:nvSpPr>
        <p:spPr>
          <a:xfrm>
            <a:off x="259350" y="1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Matrix Math..</a:t>
            </a:r>
            <a:endParaRPr/>
          </a:p>
        </p:txBody>
      </p:sp>
      <p:sp>
        <p:nvSpPr>
          <p:cNvPr id="396" name="Google Shape;396;p39"/>
          <p:cNvSpPr txBox="1"/>
          <p:nvPr/>
        </p:nvSpPr>
        <p:spPr>
          <a:xfrm>
            <a:off x="381450" y="806388"/>
            <a:ext cx="301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579775" y="4740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Code: linear_regression.py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8" name="Google Shape;398;p39"/>
          <p:cNvSpPr txBox="1"/>
          <p:nvPr/>
        </p:nvSpPr>
        <p:spPr>
          <a:xfrm>
            <a:off x="367400" y="901325"/>
            <a:ext cx="593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What if the error function is absolute value? HW problem..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0"/>
          <p:cNvSpPr txBox="1"/>
          <p:nvPr>
            <p:ph idx="4294967295" type="title"/>
          </p:nvPr>
        </p:nvSpPr>
        <p:spPr>
          <a:xfrm>
            <a:off x="259350" y="1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Limits of linear regression.. </a:t>
            </a:r>
            <a:endParaRPr/>
          </a:p>
        </p:txBody>
      </p:sp>
      <p:sp>
        <p:nvSpPr>
          <p:cNvPr id="404" name="Google Shape;404;p40"/>
          <p:cNvSpPr txBox="1"/>
          <p:nvPr/>
        </p:nvSpPr>
        <p:spPr>
          <a:xfrm>
            <a:off x="381450" y="806388"/>
            <a:ext cx="301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05" name="Google Shape;4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575" y="857825"/>
            <a:ext cx="4887849" cy="361454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0"/>
          <p:cNvSpPr txBox="1"/>
          <p:nvPr/>
        </p:nvSpPr>
        <p:spPr>
          <a:xfrm>
            <a:off x="283225" y="1082575"/>
            <a:ext cx="372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Trying to fit a linear function to points around a quadratic function will naturally result in higher errors..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/>
          <p:nvPr>
            <p:ph idx="4294967295" type="title"/>
          </p:nvPr>
        </p:nvSpPr>
        <p:spPr>
          <a:xfrm>
            <a:off x="259350" y="1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Recall: Structure of a Network</a:t>
            </a:r>
            <a:endParaRPr/>
          </a:p>
        </p:txBody>
      </p:sp>
      <p:sp>
        <p:nvSpPr>
          <p:cNvPr id="412" name="Google Shape;412;p41"/>
          <p:cNvSpPr txBox="1"/>
          <p:nvPr/>
        </p:nvSpPr>
        <p:spPr>
          <a:xfrm>
            <a:off x="464725" y="1242363"/>
            <a:ext cx="301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3" name="Google Shape;413;p41"/>
          <p:cNvSpPr/>
          <p:nvPr/>
        </p:nvSpPr>
        <p:spPr>
          <a:xfrm>
            <a:off x="1555994" y="1489800"/>
            <a:ext cx="928200" cy="1100100"/>
          </a:xfrm>
          <a:prstGeom prst="roundRect">
            <a:avLst>
              <a:gd fmla="val 9734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5750" y="1921931"/>
            <a:ext cx="328613" cy="23574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1"/>
          <p:cNvSpPr/>
          <p:nvPr/>
        </p:nvSpPr>
        <p:spPr>
          <a:xfrm>
            <a:off x="3133731" y="1489791"/>
            <a:ext cx="928200" cy="1100100"/>
          </a:xfrm>
          <a:prstGeom prst="roundRect">
            <a:avLst>
              <a:gd fmla="val 9734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300"/>
              <a:t>ReLU</a:t>
            </a:r>
            <a:endParaRPr b="1" i="0" sz="13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416" name="Google Shape;416;p41"/>
          <p:cNvCxnSpPr>
            <a:stCxn id="413" idx="3"/>
            <a:endCxn id="415" idx="1"/>
          </p:cNvCxnSpPr>
          <p:nvPr/>
        </p:nvCxnSpPr>
        <p:spPr>
          <a:xfrm>
            <a:off x="2484194" y="2039850"/>
            <a:ext cx="649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7" name="Google Shape;417;p41"/>
          <p:cNvSpPr txBox="1"/>
          <p:nvPr/>
        </p:nvSpPr>
        <p:spPr>
          <a:xfrm>
            <a:off x="711344" y="1818825"/>
            <a:ext cx="41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625" y="1952292"/>
            <a:ext cx="207827" cy="1750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41"/>
          <p:cNvCxnSpPr/>
          <p:nvPr/>
        </p:nvCxnSpPr>
        <p:spPr>
          <a:xfrm>
            <a:off x="906381" y="2039813"/>
            <a:ext cx="649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0" name="Google Shape;420;p41"/>
          <p:cNvCxnSpPr/>
          <p:nvPr/>
        </p:nvCxnSpPr>
        <p:spPr>
          <a:xfrm>
            <a:off x="4061856" y="2039813"/>
            <a:ext cx="649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21" name="Google Shape;421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15719" y="1818825"/>
            <a:ext cx="214313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65625" y="1807838"/>
            <a:ext cx="221456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1"/>
          <p:cNvSpPr/>
          <p:nvPr/>
        </p:nvSpPr>
        <p:spPr>
          <a:xfrm>
            <a:off x="4740919" y="1489741"/>
            <a:ext cx="928200" cy="1100100"/>
          </a:xfrm>
          <a:prstGeom prst="roundRect">
            <a:avLst>
              <a:gd fmla="val 9734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pic>
        <p:nvPicPr>
          <p:cNvPr id="424" name="Google Shape;424;p41" title="[0,0,0,&quot;https://www.codecogs.com/eqnedit.php?latex=W_n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8751" y="1905551"/>
            <a:ext cx="328625" cy="2139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" name="Google Shape;425;p41"/>
          <p:cNvCxnSpPr/>
          <p:nvPr/>
        </p:nvCxnSpPr>
        <p:spPr>
          <a:xfrm>
            <a:off x="5669131" y="2012488"/>
            <a:ext cx="649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26" name="Google Shape;426;p41" title="[0,0,0,&quot;https://www.codecogs.com/eqnedit.php?latex=y_n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2684" y="1708025"/>
            <a:ext cx="285139" cy="2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1"/>
          <p:cNvSpPr/>
          <p:nvPr/>
        </p:nvSpPr>
        <p:spPr>
          <a:xfrm>
            <a:off x="6348124" y="1489800"/>
            <a:ext cx="717300" cy="1100100"/>
          </a:xfrm>
          <a:prstGeom prst="roundRect">
            <a:avLst>
              <a:gd fmla="val 9734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Loss function</a:t>
            </a:r>
            <a:endParaRPr sz="1100"/>
          </a:p>
        </p:txBody>
      </p:sp>
      <p:cxnSp>
        <p:nvCxnSpPr>
          <p:cNvPr id="428" name="Google Shape;428;p41"/>
          <p:cNvCxnSpPr>
            <a:endCxn id="427" idx="0"/>
          </p:cNvCxnSpPr>
          <p:nvPr/>
        </p:nvCxnSpPr>
        <p:spPr>
          <a:xfrm>
            <a:off x="6706774" y="1174800"/>
            <a:ext cx="0" cy="315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9" name="Google Shape;429;p41"/>
          <p:cNvSpPr txBox="1"/>
          <p:nvPr/>
        </p:nvSpPr>
        <p:spPr>
          <a:xfrm>
            <a:off x="6410225" y="866975"/>
            <a:ext cx="59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/>
              <a:t>labels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1"/>
          <p:cNvSpPr txBox="1"/>
          <p:nvPr/>
        </p:nvSpPr>
        <p:spPr>
          <a:xfrm>
            <a:off x="4170100" y="1979300"/>
            <a:ext cx="4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…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431" name="Google Shape;431;p41"/>
          <p:cNvCxnSpPr/>
          <p:nvPr/>
        </p:nvCxnSpPr>
        <p:spPr>
          <a:xfrm flipH="1" rot="10800000">
            <a:off x="7065431" y="2007988"/>
            <a:ext cx="309300" cy="9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2" name="Google Shape;432;p41"/>
          <p:cNvSpPr txBox="1"/>
          <p:nvPr/>
        </p:nvSpPr>
        <p:spPr>
          <a:xfrm>
            <a:off x="7374725" y="1858600"/>
            <a:ext cx="59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/>
              <a:t>Error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1"/>
          <p:cNvSpPr/>
          <p:nvPr/>
        </p:nvSpPr>
        <p:spPr>
          <a:xfrm>
            <a:off x="3046900" y="1151000"/>
            <a:ext cx="1244400" cy="23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1"/>
          <p:cNvSpPr txBox="1"/>
          <p:nvPr/>
        </p:nvSpPr>
        <p:spPr>
          <a:xfrm>
            <a:off x="2611096" y="774575"/>
            <a:ext cx="23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Forward Pass or Inference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35" name="Google Shape;435;p41"/>
          <p:cNvCxnSpPr>
            <a:stCxn id="432" idx="2"/>
            <a:endCxn id="423" idx="2"/>
          </p:cNvCxnSpPr>
          <p:nvPr/>
        </p:nvCxnSpPr>
        <p:spPr>
          <a:xfrm rot="5400000">
            <a:off x="6226475" y="1144900"/>
            <a:ext cx="423300" cy="2466300"/>
          </a:xfrm>
          <a:prstGeom prst="bentConnector3">
            <a:avLst>
              <a:gd fmla="val 1562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41"/>
          <p:cNvCxnSpPr>
            <a:stCxn id="432" idx="2"/>
            <a:endCxn id="413" idx="2"/>
          </p:cNvCxnSpPr>
          <p:nvPr/>
        </p:nvCxnSpPr>
        <p:spPr>
          <a:xfrm rot="5400000">
            <a:off x="4633925" y="-447350"/>
            <a:ext cx="423600" cy="5651100"/>
          </a:xfrm>
          <a:prstGeom prst="bentConnector3">
            <a:avLst>
              <a:gd fmla="val 1561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7" name="Google Shape;437;p41"/>
          <p:cNvSpPr txBox="1"/>
          <p:nvPr/>
        </p:nvSpPr>
        <p:spPr>
          <a:xfrm>
            <a:off x="3398846" y="2904925"/>
            <a:ext cx="23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Backward pass or training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8" name="Google Shape;438;p41"/>
          <p:cNvSpPr txBox="1"/>
          <p:nvPr/>
        </p:nvSpPr>
        <p:spPr>
          <a:xfrm>
            <a:off x="150574" y="3444325"/>
            <a:ext cx="4881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Points on a 2D space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Sequence of embeddings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Fourier transform coefficients of an audio sample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Images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Image patches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chemeClr val="dk2"/>
                </a:solidFill>
              </a:rPr>
              <a:t>Video frames..</a:t>
            </a:r>
            <a:endParaRPr sz="1100">
              <a:solidFill>
                <a:schemeClr val="dk2"/>
              </a:solidFill>
            </a:endParaRPr>
          </a:p>
        </p:txBody>
      </p:sp>
      <p:cxnSp>
        <p:nvCxnSpPr>
          <p:cNvPr id="439" name="Google Shape;439;p41"/>
          <p:cNvCxnSpPr/>
          <p:nvPr/>
        </p:nvCxnSpPr>
        <p:spPr>
          <a:xfrm rot="10800000">
            <a:off x="773839" y="2297405"/>
            <a:ext cx="352800" cy="1126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0" name="Google Shape;440;p41"/>
          <p:cNvSpPr txBox="1"/>
          <p:nvPr/>
        </p:nvSpPr>
        <p:spPr>
          <a:xfrm>
            <a:off x="3963849" y="3504625"/>
            <a:ext cx="488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Key question: </a:t>
            </a:r>
            <a:r>
              <a:rPr lang="en" sz="1100">
                <a:solidFill>
                  <a:schemeClr val="dk2"/>
                </a:solidFill>
              </a:rPr>
              <a:t>How do I adjust the weights to reduce error?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Answer:</a:t>
            </a:r>
            <a:r>
              <a:rPr lang="en" sz="1100">
                <a:solidFill>
                  <a:schemeClr val="dk2"/>
                </a:solidFill>
              </a:rPr>
              <a:t> Backpropagation!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480050" y="1195250"/>
            <a:ext cx="5555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Introduction to Functions or Maps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Derivatives and Optimization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Matrix Math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Linear Regression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Introduction to Neural Networks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Backpropagation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/>
          <p:nvPr>
            <p:ph idx="4294967295" type="title"/>
          </p:nvPr>
        </p:nvSpPr>
        <p:spPr>
          <a:xfrm>
            <a:off x="259350" y="1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problems</a:t>
            </a:r>
            <a:endParaRPr/>
          </a:p>
        </p:txBody>
      </p:sp>
      <p:sp>
        <p:nvSpPr>
          <p:cNvPr id="446" name="Google Shape;446;p42"/>
          <p:cNvSpPr txBox="1"/>
          <p:nvPr/>
        </p:nvSpPr>
        <p:spPr>
          <a:xfrm>
            <a:off x="381450" y="806388"/>
            <a:ext cx="301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7" name="Google Shape;447;p42"/>
          <p:cNvSpPr txBox="1"/>
          <p:nvPr/>
        </p:nvSpPr>
        <p:spPr>
          <a:xfrm>
            <a:off x="367400" y="901325"/>
            <a:ext cx="593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practical problems can be represented as a Map</a:t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260550" y="2136075"/>
            <a:ext cx="84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Image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3040200" y="2043675"/>
            <a:ext cx="153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Segmentation mask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1389300" y="1983825"/>
            <a:ext cx="1314300" cy="76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Image Segmentation</a:t>
            </a:r>
            <a:endParaRPr sz="1300"/>
          </a:p>
        </p:txBody>
      </p:sp>
      <p:cxnSp>
        <p:nvCxnSpPr>
          <p:cNvPr id="76" name="Google Shape;76;p16"/>
          <p:cNvCxnSpPr>
            <a:stCxn id="75" idx="3"/>
            <a:endCxn id="74" idx="1"/>
          </p:cNvCxnSpPr>
          <p:nvPr/>
        </p:nvCxnSpPr>
        <p:spPr>
          <a:xfrm>
            <a:off x="2703600" y="2366925"/>
            <a:ext cx="33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" name="Google Shape;77;p16"/>
          <p:cNvCxnSpPr>
            <a:stCxn id="73" idx="3"/>
            <a:endCxn id="75" idx="1"/>
          </p:cNvCxnSpPr>
          <p:nvPr/>
        </p:nvCxnSpPr>
        <p:spPr>
          <a:xfrm>
            <a:off x="1102650" y="2366925"/>
            <a:ext cx="28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" name="Google Shape;78;p16"/>
          <p:cNvSpPr/>
          <p:nvPr/>
        </p:nvSpPr>
        <p:spPr>
          <a:xfrm>
            <a:off x="1424100" y="3096600"/>
            <a:ext cx="1277400" cy="69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Sentiment Analysis</a:t>
            </a:r>
            <a:endParaRPr sz="1300"/>
          </a:p>
        </p:txBody>
      </p:sp>
      <p:sp>
        <p:nvSpPr>
          <p:cNvPr id="79" name="Google Shape;79;p16"/>
          <p:cNvSpPr txBox="1"/>
          <p:nvPr/>
        </p:nvSpPr>
        <p:spPr>
          <a:xfrm>
            <a:off x="362850" y="3214650"/>
            <a:ext cx="67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Text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80" name="Google Shape;80;p16"/>
          <p:cNvCxnSpPr>
            <a:stCxn id="79" idx="3"/>
            <a:endCxn id="78" idx="1"/>
          </p:cNvCxnSpPr>
          <p:nvPr/>
        </p:nvCxnSpPr>
        <p:spPr>
          <a:xfrm>
            <a:off x="1033050" y="3445500"/>
            <a:ext cx="39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6"/>
          <p:cNvCxnSpPr>
            <a:stCxn id="78" idx="3"/>
          </p:cNvCxnSpPr>
          <p:nvPr/>
        </p:nvCxnSpPr>
        <p:spPr>
          <a:xfrm>
            <a:off x="2701500" y="3445500"/>
            <a:ext cx="4974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" name="Google Shape;82;p16"/>
          <p:cNvSpPr txBox="1"/>
          <p:nvPr/>
        </p:nvSpPr>
        <p:spPr>
          <a:xfrm>
            <a:off x="3092548" y="3137125"/>
            <a:ext cx="157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Sentiment probabilities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1449300" y="4195275"/>
            <a:ext cx="1277400" cy="69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Transcription</a:t>
            </a:r>
            <a:endParaRPr sz="1300"/>
          </a:p>
        </p:txBody>
      </p:sp>
      <p:sp>
        <p:nvSpPr>
          <p:cNvPr id="84" name="Google Shape;84;p16"/>
          <p:cNvSpPr txBox="1"/>
          <p:nvPr/>
        </p:nvSpPr>
        <p:spPr>
          <a:xfrm>
            <a:off x="311700" y="4205625"/>
            <a:ext cx="1061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Speech Sample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85" name="Google Shape;85;p16"/>
          <p:cNvCxnSpPr/>
          <p:nvPr/>
        </p:nvCxnSpPr>
        <p:spPr>
          <a:xfrm flipH="1" rot="10800000">
            <a:off x="1188900" y="4541775"/>
            <a:ext cx="2343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6"/>
          <p:cNvSpPr txBox="1"/>
          <p:nvPr/>
        </p:nvSpPr>
        <p:spPr>
          <a:xfrm>
            <a:off x="3243600" y="4218525"/>
            <a:ext cx="127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Transcribed Text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275" y="1427013"/>
            <a:ext cx="4204301" cy="2289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6"/>
          <p:cNvCxnSpPr>
            <a:stCxn id="83" idx="3"/>
          </p:cNvCxnSpPr>
          <p:nvPr/>
        </p:nvCxnSpPr>
        <p:spPr>
          <a:xfrm flipH="1" rot="10800000">
            <a:off x="2726700" y="4539375"/>
            <a:ext cx="4485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6"/>
          <p:cNvSpPr txBox="1"/>
          <p:nvPr/>
        </p:nvSpPr>
        <p:spPr>
          <a:xfrm>
            <a:off x="65475" y="1299850"/>
            <a:ext cx="103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Context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3040200" y="1322950"/>
            <a:ext cx="153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Next word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1414388" y="1272550"/>
            <a:ext cx="1314300" cy="51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LLM</a:t>
            </a:r>
            <a:endParaRPr sz="1300"/>
          </a:p>
        </p:txBody>
      </p:sp>
      <p:cxnSp>
        <p:nvCxnSpPr>
          <p:cNvPr id="92" name="Google Shape;92;p16"/>
          <p:cNvCxnSpPr>
            <a:stCxn id="91" idx="3"/>
            <a:endCxn id="90" idx="1"/>
          </p:cNvCxnSpPr>
          <p:nvPr/>
        </p:nvCxnSpPr>
        <p:spPr>
          <a:xfrm>
            <a:off x="2728688" y="1530700"/>
            <a:ext cx="31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6"/>
          <p:cNvCxnSpPr>
            <a:stCxn id="89" idx="3"/>
            <a:endCxn id="91" idx="1"/>
          </p:cNvCxnSpPr>
          <p:nvPr/>
        </p:nvCxnSpPr>
        <p:spPr>
          <a:xfrm>
            <a:off x="1102875" y="1530700"/>
            <a:ext cx="31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idx="4294967295" type="title"/>
          </p:nvPr>
        </p:nvSpPr>
        <p:spPr>
          <a:xfrm>
            <a:off x="338975" y="215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 are Functions in Math speak</a:t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411975" y="856475"/>
            <a:ext cx="529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In math, functions map a point in Rn to Rm.  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descr="{&quot;backgroundColorModified&quot;:false,&quot;font&quot;:{&quot;color&quot;:&quot;#000000&quot;,&quot;size&quot;:16,&quot;family&quot;:&quot;Arial&quot;},&quot;code&quot;:&quot;\\begin{lalign*}\n&amp;{n=1,\\,m=2}\\\\\n&amp;{x\\,\\mapsto\\binom{x}{ax^{2}+bx\\,+c}}\t\n\\end{lalign*}&quot;,&quot;backgroundColor&quot;:&quot;#FFFFFF&quot;,&quot;aid&quot;:null,&quot;type&quot;:&quot;lalign*&quot;,&quot;id&quot;:&quot;3&quot;,&quot;ts&quot;:1754656667072,&quot;cs&quot;:&quot;6MboUofaWrcmyk5p6uZnJA==&quot;,&quot;size&quot;:{&quot;width&quot;:228.4,&quot;height&quot;:90.60000000000002}}"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62" y="2388198"/>
            <a:ext cx="2175510" cy="8629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backgroundColor&quot;:&quot;#FFFFFF&quot;,&quot;type&quot;:&quot;lalign*&quot;,&quot;code&quot;:&quot;\\begin{lalign*}\n&amp;{n=2,\\,m=3}\\\\\n&amp;{\\binom{x}{y}\\mapsto\\begin{pmatrix}\n{x}\\\\\n{y}\\\\\n{\\sin\\left({\\sqrt[]{x^{2\\,}+y^{2}}}\\right)}\\\\\n\\end{pmatrix}}\\\\\n&amp;{}\t\n\\end{lalign*}&quot;,&quot;font&quot;:{&quot;family&quot;:&quot;Arial&quot;,&quot;color&quot;:&quot;#000000&quot;,&quot;size&quot;:12},&quot;id&quot;:&quot;4&quot;,&quot;backgroundColorModified&quot;:false,&quot;ts&quot;:1753444411246,&quot;cs&quot;:&quot;2NBBcwPKxNOI2pQ1YQ4cAA==&quot;,&quot;size&quot;:{&quot;width&quot;:224.80000000000004,&quot;height&quot;:109.20000000000003}}"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89" y="3774004"/>
            <a:ext cx="2141220" cy="104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400" y="2471475"/>
            <a:ext cx="2677599" cy="26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3579" y="2133242"/>
            <a:ext cx="2999801" cy="180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3894675" y="3934500"/>
            <a:ext cx="222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Mapping points along a line to a curve</a:t>
            </a:r>
            <a:r>
              <a:rPr lang="en" sz="800">
                <a:solidFill>
                  <a:schemeClr val="dk2"/>
                </a:solidFill>
              </a:rPr>
              <a:t>.  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411975" y="1306775"/>
            <a:ext cx="751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What is a dimension? Number of things that can vary </a:t>
            </a:r>
            <a:r>
              <a:rPr lang="en" sz="1500">
                <a:solidFill>
                  <a:schemeClr val="dk2"/>
                </a:solidFill>
              </a:rPr>
              <a:t>independently</a:t>
            </a:r>
            <a:r>
              <a:rPr lang="en" sz="1500">
                <a:solidFill>
                  <a:schemeClr val="dk2"/>
                </a:solidFill>
              </a:rPr>
              <a:t>. Points along a line are 1D, on a plane: 2D, in space: 3D..</a:t>
            </a:r>
            <a:r>
              <a:rPr lang="en" sz="1500">
                <a:solidFill>
                  <a:schemeClr val="dk2"/>
                </a:solidFill>
              </a:rPr>
              <a:t> 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= Maps</a:t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406300" y="910825"/>
            <a:ext cx="529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Some other examples..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463875" y="1354700"/>
            <a:ext cx="474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PCA:</a:t>
            </a:r>
            <a:r>
              <a:rPr lang="en" sz="1500">
                <a:solidFill>
                  <a:schemeClr val="dk2"/>
                </a:solidFill>
              </a:rPr>
              <a:t> </a:t>
            </a:r>
            <a:r>
              <a:rPr lang="en" sz="1500">
                <a:solidFill>
                  <a:schemeClr val="dk2"/>
                </a:solidFill>
              </a:rPr>
              <a:t>Dimensionality reduction technique to p</a:t>
            </a:r>
            <a:r>
              <a:rPr lang="en" sz="1500">
                <a:solidFill>
                  <a:schemeClr val="dk2"/>
                </a:solidFill>
              </a:rPr>
              <a:t>reserve variation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t-SNE:</a:t>
            </a:r>
            <a:r>
              <a:rPr lang="en" sz="1500">
                <a:solidFill>
                  <a:schemeClr val="dk2"/>
                </a:solidFill>
              </a:rPr>
              <a:t> Visualization technique to visualize vectors in high-dimensional spaces that preserves structure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940" y="2571750"/>
            <a:ext cx="2522884" cy="23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00" y="2641225"/>
            <a:ext cx="2070700" cy="19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857000" y="4558500"/>
            <a:ext cx="213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Digit 2 from the MNIST dataset (28, 28, 256)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125" y="2615075"/>
            <a:ext cx="2070700" cy="19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>
            <a:off x="2710400" y="3511925"/>
            <a:ext cx="847800" cy="24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8" name="Google Shape;118;p18"/>
          <p:cNvGraphicFramePr/>
          <p:nvPr/>
        </p:nvGraphicFramePr>
        <p:xfrm>
          <a:off x="3673375" y="243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{B06BFADB-A4AD-460A-A4FA-99DF79AA2114}</a:tableStyleId>
              </a:tblPr>
              <a:tblGrid>
                <a:gridCol w="382850"/>
              </a:tblGrid>
              <a:tr h="3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9" name="Google Shape;119;p18"/>
          <p:cNvSpPr txBox="1"/>
          <p:nvPr/>
        </p:nvSpPr>
        <p:spPr>
          <a:xfrm>
            <a:off x="2642000" y="2994575"/>
            <a:ext cx="91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Reshape to 784 * 1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4171400" y="3487163"/>
            <a:ext cx="847800" cy="29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7794675" y="4773900"/>
            <a:ext cx="139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Code: mnist_t-sne.py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4289600" y="3171725"/>
            <a:ext cx="91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t-SNE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5103" y="0"/>
            <a:ext cx="3838899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= Maps</a:t>
            </a: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406300" y="910825"/>
            <a:ext cx="352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Case 1: Image Classification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3044200" y="2347975"/>
            <a:ext cx="540000" cy="24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3589450" y="2098225"/>
            <a:ext cx="942000" cy="74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{&quot;backgroundColorModified&quot;:false,&quot;backgroundColor&quot;:&quot;#EEEEEE&quot;,&quot;type&quot;:&quot;$$&quot;,&quot;aid&quot;:null,&quot;font&quot;:{&quot;family&quot;:&quot;Arial&quot;,&quot;color&quot;:&quot;#000000&quot;,&quot;size&quot;:14},&quot;id&quot;:&quot;6&quot;,&quot;code&quot;:&quot;$$f\\left(x\\right)$$&quot;,&quot;ts&quot;:1753545200107,&quot;cs&quot;:&quot;jJGULBu5gxkYTrp8Z4hlLQ==&quot;,&quot;size&quot;:{&quot;width&quot;:42.166666666666664,&quot;height&quot;:22}}"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025" y="2519425"/>
            <a:ext cx="40163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7&quot;,&quot;code&quot;:&quot;\\begin{gather*}\n{x}\\\\\n{\\left(H\\times W\\times255\\times255\\times255\\right)}\t\n\\end{gather*}&quot;,&quot;backgroundColorModified&quot;:false,&quot;backgroundColor&quot;:&quot;#FFFFFF&quot;,&quot;aid&quot;:null,&quot;type&quot;:&quot;gather*&quot;,&quot;font&quot;:{&quot;color&quot;:&quot;#000000&quot;,&quot;size&quot;:9,&quot;family&quot;:&quot;Arial&quot;},&quot;ts&quot;:1753546025214,&quot;cs&quot;:&quot;mUaO3t+1rvKonQ0zYDemSQ==&quot;,&quot;size&quot;:{&quot;width&quot;:171.51433464566932,&quot;height&quot;:28.782175590551144}}"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300" y="3452200"/>
            <a:ext cx="1633674" cy="2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/>
          <p:nvPr/>
        </p:nvSpPr>
        <p:spPr>
          <a:xfrm>
            <a:off x="4541950" y="2328150"/>
            <a:ext cx="540000" cy="24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{&quot;id&quot;:&quot;8&quot;,&quot;backgroundColorModified&quot;:false,&quot;font&quot;:{&quot;size&quot;:14,&quot;family&quot;:&quot;Arial&quot;,&quot;color&quot;:&quot;#000000&quot;},&quot;type&quot;:&quot;gather*&quot;,&quot;aid&quot;:null,&quot;code&quot;:&quot;\\begin{gather*}\n{y}\\\\\n{\\left(N\\times1\\right)}\t\n\\end{gather*}&quot;,&quot;backgroundColor&quot;:&quot;#FFFFFF&quot;,&quot;ts&quot;:1753546174724,&quot;cs&quot;:&quot;PQygBq3MkHCbOJMOH8VBnA==&quot;,&quot;size&quot;:{&quot;width&quot;:70.33333333333333,&quot;height&quot;:43.833333333333336}}" id="135" name="Google Shape;13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6175" y="2286705"/>
            <a:ext cx="669925" cy="4175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6" name="Google Shape;136;p19"/>
          <p:cNvGraphicFramePr/>
          <p:nvPr/>
        </p:nvGraphicFramePr>
        <p:xfrm>
          <a:off x="5947413" y="14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{B06BFADB-A4AD-460A-A4FA-99DF79AA2114}</a:tableStyleId>
              </a:tblPr>
              <a:tblGrid>
                <a:gridCol w="471800"/>
              </a:tblGrid>
              <a:tr h="3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0.6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0.05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0.06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0.01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7" name="Google Shape;137;p19"/>
          <p:cNvSpPr txBox="1"/>
          <p:nvPr/>
        </p:nvSpPr>
        <p:spPr>
          <a:xfrm>
            <a:off x="7675400" y="1445788"/>
            <a:ext cx="5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Cat</a:t>
            </a:r>
            <a:endParaRPr sz="1100"/>
          </a:p>
        </p:txBody>
      </p:sp>
      <p:sp>
        <p:nvSpPr>
          <p:cNvPr id="138" name="Google Shape;138;p19"/>
          <p:cNvSpPr txBox="1"/>
          <p:nvPr/>
        </p:nvSpPr>
        <p:spPr>
          <a:xfrm>
            <a:off x="7675400" y="1796263"/>
            <a:ext cx="5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Dog</a:t>
            </a:r>
            <a:endParaRPr sz="1100"/>
          </a:p>
        </p:txBody>
      </p:sp>
      <p:sp>
        <p:nvSpPr>
          <p:cNvPr id="139" name="Google Shape;139;p19"/>
          <p:cNvSpPr txBox="1"/>
          <p:nvPr/>
        </p:nvSpPr>
        <p:spPr>
          <a:xfrm>
            <a:off x="7671225" y="3444775"/>
            <a:ext cx="85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Chicken</a:t>
            </a:r>
            <a:endParaRPr sz="1100"/>
          </a:p>
        </p:txBody>
      </p:sp>
      <p:sp>
        <p:nvSpPr>
          <p:cNvPr id="140" name="Google Shape;140;p19"/>
          <p:cNvSpPr txBox="1"/>
          <p:nvPr/>
        </p:nvSpPr>
        <p:spPr>
          <a:xfrm>
            <a:off x="5626813" y="1082275"/>
            <a:ext cx="111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Probabilities</a:t>
            </a:r>
            <a:endParaRPr b="1" sz="1100">
              <a:solidFill>
                <a:schemeClr val="dk2"/>
              </a:solidFill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7545500" y="1091788"/>
            <a:ext cx="66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Labels</a:t>
            </a:r>
            <a:endParaRPr b="1" sz="1100">
              <a:solidFill>
                <a:schemeClr val="dk2"/>
              </a:solidFill>
            </a:endParaRPr>
          </a:p>
        </p:txBody>
      </p:sp>
      <p:graphicFrame>
        <p:nvGraphicFramePr>
          <p:cNvPr id="142" name="Google Shape;142;p19"/>
          <p:cNvGraphicFramePr/>
          <p:nvPr/>
        </p:nvGraphicFramePr>
        <p:xfrm>
          <a:off x="7073700" y="1445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{B06BFADB-A4AD-460A-A4FA-99DF79AA2114}</a:tableStyleId>
              </a:tblPr>
              <a:tblGrid>
                <a:gridCol w="471800"/>
              </a:tblGrid>
              <a:tr h="3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baseline="-25000"/>
                    </a:p>
                  </a:txBody>
                  <a:tcPr marT="91425" marB="91425" marR="91425" marL="91425"/>
                </a:tc>
              </a:tr>
              <a:tr h="3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{&quot;backgroundColorModified&quot;:false,&quot;font&quot;:{&quot;size&quot;:14,&quot;color&quot;:&quot;#000000&quot;,&quot;family&quot;:&quot;Arial&quot;},&quot;type&quot;:&quot;gather*&quot;,&quot;aid&quot;:null,&quot;id&quot;:&quot;8&quot;,&quot;code&quot;:&quot;\\begin{gather*}\n{\\hat{y}}\\\\\n{\\left(N\\times1\\right)}\t\n\\end{gather*}&quot;,&quot;backgroundColor&quot;:&quot;#FFFFFF&quot;,&quot;ts&quot;:1753547459379,&quot;cs&quot;:&quot;AU8XGaNzChp1/QUMWpUJiA==&quot;,&quot;size&quot;:{&quot;width&quot;:70.33333333333333,&quot;height&quot;:49.5}}" id="143" name="Google Shape;14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7221" y="2261017"/>
            <a:ext cx="669925" cy="471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6530275" y="4244200"/>
            <a:ext cx="512700" cy="43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19"/>
          <p:cNvCxnSpPr>
            <a:endCxn id="144" idx="1"/>
          </p:cNvCxnSpPr>
          <p:nvPr/>
        </p:nvCxnSpPr>
        <p:spPr>
          <a:xfrm flipH="1" rot="-5400000">
            <a:off x="6084625" y="4014100"/>
            <a:ext cx="551100" cy="340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6" name="Google Shape;146;p19"/>
          <p:cNvCxnSpPr>
            <a:endCxn id="144" idx="3"/>
          </p:cNvCxnSpPr>
          <p:nvPr/>
        </p:nvCxnSpPr>
        <p:spPr>
          <a:xfrm rot="5400000">
            <a:off x="6908575" y="4048150"/>
            <a:ext cx="546000" cy="277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descr="{&quot;code&quot;:&quot;\\begin{gather*}\n{d\\left(y,\\,\\hat{y}\\right)}\t\n\\end{gather*}&quot;,&quot;type&quot;:&quot;gather*&quot;,&quot;backgroundColor&quot;:&quot;#FFFFFF&quot;,&quot;aid&quot;:null,&quot;backgroundColorModified&quot;:false,&quot;font&quot;:{&quot;family&quot;:&quot;Arial&quot;,&quot;color&quot;:&quot;#000000&quot;,&quot;size&quot;:14},&quot;id&quot;:&quot;8&quot;,&quot;ts&quot;:1753547682247,&quot;cs&quot;:&quot;sghYg4y4tSTsYT67uuCYxA==&quot;,&quot;size&quot;:{&quot;width&quot;:65.99999999999993,&quot;height&quot;:26.333333333333332}}" id="147" name="Google Shape;14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4871" y="4802089"/>
            <a:ext cx="628650" cy="25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id&quot;:&quot;9&quot;,&quot;code&quot;:&quot;$$\\text{Find}\\;f\\;\\text{that}\\;\\text{minimizes}\\;d\\left(y,\\,\\hat{y}\\right)$$&quot;,&quot;font&quot;:{&quot;size&quot;:16,&quot;color&quot;:&quot;#595959&quot;,&quot;family&quot;:&quot;Arial&quot;},&quot;backgroundColorModified&quot;:false,&quot;aid&quot;:null,&quot;type&quot;:&quot;$$&quot;,&quot;ts&quot;:1753547823355,&quot;cs&quot;:&quot;19gDSQkg1/CAt5Z9ezgXEA==&quot;,&quot;size&quot;:{&quot;width&quot;:322.75,&quot;height&quot;:30}}" id="148" name="Google Shape;14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300" y="4389550"/>
            <a:ext cx="3074194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2425" y="1496238"/>
            <a:ext cx="1907425" cy="19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/>
        </p:nvSpPr>
        <p:spPr>
          <a:xfrm>
            <a:off x="4821600" y="3006625"/>
            <a:ext cx="96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Number of classes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151" name="Google Shape;151;p19"/>
          <p:cNvCxnSpPr>
            <a:stCxn id="150" idx="0"/>
          </p:cNvCxnSpPr>
          <p:nvPr/>
        </p:nvCxnSpPr>
        <p:spPr>
          <a:xfrm rot="10800000">
            <a:off x="5298150" y="2718925"/>
            <a:ext cx="5700" cy="28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idx="4294967295" type="title"/>
          </p:nvPr>
        </p:nvSpPr>
        <p:spPr>
          <a:xfrm>
            <a:off x="259350" y="1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= Maps</a:t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373825" y="706750"/>
            <a:ext cx="352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Case 2: Face Recognition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2542950" y="2762750"/>
            <a:ext cx="9420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{&quot;backgroundColor&quot;:&quot;#FFFFFF&quot;,&quot;code&quot;:&quot;\\begin{lalign*}\n&amp;{\\text{Find}\\;f\\;\\text{that}\\;\\text{minimizes}\\;}\\\\\n&amp;{\\left(1-Y\\right)\\left(\\left\\|y_{i}-y_{j}\\right\\|\\right)+Y\\left(\\max\\left(0,\\,m-\\left\\|y_{i}-y_{j}\\right\\|\\right)\\right)}\t\n\\end{lalign*}&quot;,&quot;font&quot;:{&quot;size&quot;:16,&quot;family&quot;:&quot;Arial&quot;,&quot;color&quot;:&quot;#595959&quot;},&quot;type&quot;:&quot;lalign*&quot;,&quot;aid&quot;:null,&quot;id&quot;:&quot;9&quot;,&quot;backgroundColorModified&quot;:false,&quot;ts&quot;:1754742693234,&quot;cs&quot;:&quot;XT3YqT/OWhCm8C31h5ILCw==&quot;,&quot;size&quot;:{&quot;width&quot;:527.5,&quot;height&quot;:58}}" id="159" name="Google Shape;159;p20"/>
          <p:cNvPicPr preferRelativeResize="0"/>
          <p:nvPr/>
        </p:nvPicPr>
        <p:blipFill rotWithShape="1">
          <a:blip r:embed="rId3">
            <a:alphaModFix/>
          </a:blip>
          <a:srcRect b="-672720" l="-2920" r="2919" t="672720"/>
          <a:stretch/>
        </p:blipFill>
        <p:spPr>
          <a:xfrm>
            <a:off x="4425401" y="4650750"/>
            <a:ext cx="5024438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000" y="1179013"/>
            <a:ext cx="606300" cy="18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0988" y="3099525"/>
            <a:ext cx="66992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/>
          <p:nvPr/>
        </p:nvSpPr>
        <p:spPr>
          <a:xfrm>
            <a:off x="782650" y="1179025"/>
            <a:ext cx="1032900" cy="18189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814463" y="3194950"/>
            <a:ext cx="1083000" cy="18189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 txBox="1"/>
          <p:nvPr/>
        </p:nvSpPr>
        <p:spPr>
          <a:xfrm>
            <a:off x="2872200" y="4450800"/>
            <a:ext cx="215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When yi and yj belong to the same subject, we want to drive them as close as possible </a:t>
            </a:r>
            <a:endParaRPr sz="1100"/>
          </a:p>
        </p:txBody>
      </p:sp>
      <p:sp>
        <p:nvSpPr>
          <p:cNvPr id="165" name="Google Shape;165;p20"/>
          <p:cNvSpPr txBox="1"/>
          <p:nvPr/>
        </p:nvSpPr>
        <p:spPr>
          <a:xfrm>
            <a:off x="46475" y="3927388"/>
            <a:ext cx="85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Subject 2</a:t>
            </a:r>
            <a:endParaRPr sz="1100"/>
          </a:p>
        </p:txBody>
      </p:sp>
      <p:cxnSp>
        <p:nvCxnSpPr>
          <p:cNvPr id="166" name="Google Shape;166;p20"/>
          <p:cNvCxnSpPr>
            <a:stCxn id="162" idx="3"/>
            <a:endCxn id="158" idx="1"/>
          </p:cNvCxnSpPr>
          <p:nvPr/>
        </p:nvCxnSpPr>
        <p:spPr>
          <a:xfrm>
            <a:off x="1815550" y="2088475"/>
            <a:ext cx="727500" cy="960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0"/>
          <p:cNvCxnSpPr>
            <a:stCxn id="163" idx="3"/>
            <a:endCxn id="158" idx="1"/>
          </p:cNvCxnSpPr>
          <p:nvPr/>
        </p:nvCxnSpPr>
        <p:spPr>
          <a:xfrm flipH="1" rot="10800000">
            <a:off x="1897463" y="3049000"/>
            <a:ext cx="645600" cy="1055400"/>
          </a:xfrm>
          <a:prstGeom prst="bentConnector3">
            <a:avLst>
              <a:gd fmla="val 4244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0"/>
          <p:cNvCxnSpPr>
            <a:stCxn id="158" idx="3"/>
            <a:endCxn id="169" idx="1"/>
          </p:cNvCxnSpPr>
          <p:nvPr/>
        </p:nvCxnSpPr>
        <p:spPr>
          <a:xfrm flipH="1" rot="10800000">
            <a:off x="3484950" y="2406500"/>
            <a:ext cx="925200" cy="642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0"/>
          <p:cNvCxnSpPr>
            <a:stCxn id="158" idx="3"/>
            <a:endCxn id="171" idx="1"/>
          </p:cNvCxnSpPr>
          <p:nvPr/>
        </p:nvCxnSpPr>
        <p:spPr>
          <a:xfrm>
            <a:off x="3484950" y="3049100"/>
            <a:ext cx="925200" cy="636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{&quot;aid&quot;:null,&quot;font&quot;:{&quot;size&quot;:14,&quot;family&quot;:&quot;Arial&quot;,&quot;color&quot;:&quot;#000000&quot;},&quot;type&quot;:&quot;$$&quot;,&quot;code&quot;:&quot;$$f\\left(x_{i},x_{j}\\right)$$&quot;,&quot;backgroundColor&quot;:&quot;#FFFFFF&quot;,&quot;backgroundColorModified&quot;:false,&quot;id&quot;:&quot;20&quot;,&quot;ts&quot;:1754743004209,&quot;cs&quot;:&quot;slclo+zm4s7jFxKrBAXJcQ==&quot;,&quot;size&quot;:{&quot;width&quot;:79.66666666666663,&quot;height&quot;:23}}" id="172" name="Google Shape;17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1090" y="3399500"/>
            <a:ext cx="75882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color&quot;:&quot;#000000&quot;,&quot;size&quot;:10,&quot;family&quot;:&quot;Arial&quot;},&quot;type&quot;:&quot;lalign*&quot;,&quot;backgroundColorModified&quot;:false,&quot;backgroundColor&quot;:&quot;#FFFFFF&quot;,&quot;aid&quot;:null,&quot;code&quot;:&quot;\\begin{lalign*}\n&amp;{Y=1\\,\\text{if}\\;x_{1}\\;\\text{and}\\;x_{2}\\;\\text{belong}\\;\\text{to}\\;\\text{different}\\;\\text{subjects}}\\\\\n&amp;{Y=0\\,\\text{if}\\;x_{1}\\;\\text{and}\\;x_{2}\\;\\text{belong}\\;\\text{to}\\;\\text{the}\\;\\text{same}\\;\\text{subject}}\t\n\\end{lalign*}&quot;,&quot;id&quot;:&quot;21&quot;,&quot;ts&quot;:1754742416815,&quot;cs&quot;:&quot;umNMY3LFc8uK5CBWCAyyWg==&quot;,&quot;size&quot;:{&quot;width&quot;:308.75,&quot;height&quot;:34.75}}" id="173" name="Google Shape;17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4501" y="2458800"/>
            <a:ext cx="3466450" cy="390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color&quot;:&quot;#000000&quot;,&quot;family&quot;:&quot;Arial&quot;,&quot;size&quot;:14},&quot;backgroundColor&quot;:&quot;#FFFFFF&quot;,&quot;code&quot;:&quot;$$\\text{Minimize}\\;\\text{(1-Y)(}\\left\\|y_{i}-y_{j}\\right\\|\\text{)+Y(}\\max\\left(0,m-\\left\\|y_{i}-y_{j}\\right\\|\\right)\\text{)}$$&quot;,&quot;id&quot;:&quot;22&quot;,&quot;type&quot;:&quot;$$&quot;,&quot;aid&quot;:null,&quot;backgroundColorModified&quot;:false,&quot;ts&quot;:1754743041249,&quot;cs&quot;:&quot;1vmOgPwZPRDeXicIzwNwqg==&quot;,&quot;size&quot;:{&quot;width&quot;:523.542289238845,&quot;height&quot;:22.999996325459296}}" id="174" name="Google Shape;17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2212" y="4175803"/>
            <a:ext cx="498674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backgroundColor&quot;:&quot;#FFFFFF&quot;,&quot;type&quot;:&quot;$$&quot;,&quot;code&quot;:&quot;$$y_{i}$$&quot;,&quot;id&quot;:&quot;23&quot;,&quot;aid&quot;:null,&quot;font&quot;:{&quot;size&quot;:15.5,&quot;family&quot;:&quot;Arial&quot;,&quot;color&quot;:&quot;#000000&quot;},&quot;ts&quot;:1754743056715,&quot;cs&quot;:&quot;JrSTW1dLmq13hDFPV05W4w==&quot;,&quot;size&quot;:{&quot;width&quot;:17.749778740157513,&quot;height&quot;:15.999990551181112}}" id="175" name="Google Shape;175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55379" y="2340750"/>
            <a:ext cx="169067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aid&quot;:null,&quot;font&quot;:{&quot;family&quot;:&quot;Arial&quot;,&quot;color&quot;:&quot;#000000&quot;,&quot;size&quot;:15.5},&quot;id&quot;:&quot;23&quot;,&quot;backgroundColor&quot;:&quot;#FFFFFF&quot;,&quot;backgroundColorModified&quot;:false,&quot;code&quot;:&quot;$$y_{j}$$&quot;,&quot;ts&quot;:1754742979657,&quot;cs&quot;:&quot;IGyC3Yj5DSbabu2Tj+1Bkw==&quot;,&quot;size&quot;:{&quot;width&quot;:19.166666666666668,&quot;height&quot;:18}}" id="176" name="Google Shape;176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8511" y="3609050"/>
            <a:ext cx="182563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font&quot;:{&quot;size&quot;:15.5,&quot;color&quot;:&quot;#000000&quot;,&quot;family&quot;:&quot;Arial&quot;},&quot;backgroundColor&quot;:&quot;#FFFFFF&quot;,&quot;id&quot;:&quot;23&quot;,&quot;aid&quot;:null,&quot;code&quot;:&quot;$$x_{i}$$&quot;,&quot;backgroundColorModified&quot;:false,&quot;ts&quot;:1754743073441,&quot;cs&quot;:&quot;B24s0bWkJUyXyq+bqSJb4Q==&quot;,&quot;size&quot;:{&quot;width&quot;:19.166666666666668,&quot;height&quot;:14.666666666666666}}" id="177" name="Google Shape;177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56754" y="2388189"/>
            <a:ext cx="182563" cy="13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23&quot;,&quot;backgroundColor&quot;:&quot;#FFFFFF&quot;,&quot;backgroundColorModified&quot;:false,&quot;code&quot;:&quot;$$x_{j}$$&quot;,&quot;aid&quot;:null,&quot;type&quot;:&quot;$$&quot;,&quot;font&quot;:{&quot;color&quot;:&quot;#000000&quot;,&quot;size&quot;:15.5,&quot;family&quot;:&quot;Arial&quot;},&quot;ts&quot;:1754743094808,&quot;cs&quot;:&quot;BVAayrHKjTcPbz9m+Uylbw==&quot;,&quot;size&quot;:{&quot;width&quot;:20.833333333333332,&quot;height&quot;:18}}" id="178" name="Google Shape;178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39916" y="3478864"/>
            <a:ext cx="198438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/>
        </p:nvSpPr>
        <p:spPr>
          <a:xfrm>
            <a:off x="152400" y="2063863"/>
            <a:ext cx="85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Subject 1</a:t>
            </a:r>
            <a:endParaRPr sz="1100"/>
          </a:p>
        </p:txBody>
      </p:sp>
      <p:sp>
        <p:nvSpPr>
          <p:cNvPr id="180" name="Google Shape;180;p20"/>
          <p:cNvSpPr txBox="1"/>
          <p:nvPr/>
        </p:nvSpPr>
        <p:spPr>
          <a:xfrm>
            <a:off x="5220500" y="4450800"/>
            <a:ext cx="3923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When yi and yj belong to </a:t>
            </a:r>
            <a:r>
              <a:rPr lang="en" sz="1100"/>
              <a:t>different</a:t>
            </a:r>
            <a:r>
              <a:rPr lang="en" sz="1100"/>
              <a:t> subjects, we want to drive them as far as the margin </a:t>
            </a:r>
            <a:r>
              <a:rPr i="1" lang="en" sz="1100"/>
              <a:t>m, </a:t>
            </a:r>
            <a:r>
              <a:rPr lang="en" sz="1100"/>
              <a:t>but no farther.. To keep the task simple. </a:t>
            </a:r>
            <a:r>
              <a:rPr i="1" lang="en" sz="1100"/>
              <a:t>m</a:t>
            </a:r>
            <a:r>
              <a:rPr lang="en" sz="1100"/>
              <a:t> can then be used as the decision threshold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idx="4294967295" type="title"/>
          </p:nvPr>
        </p:nvSpPr>
        <p:spPr>
          <a:xfrm>
            <a:off x="259350" y="15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have an optimization problem!</a:t>
            </a:r>
            <a:endParaRPr/>
          </a:p>
        </p:txBody>
      </p:sp>
      <p:pic>
        <p:nvPicPr>
          <p:cNvPr descr="{&quot;backgroundColorModified&quot;:false,&quot;id&quot;:&quot;9&quot;,&quot;backgroundColor&quot;:&quot;#FFFFFF&quot;,&quot;aid&quot;:null,&quot;font&quot;:{&quot;family&quot;:&quot;Arial&quot;,&quot;size&quot;:16,&quot;color&quot;:&quot;#595959&quot;},&quot;type&quot;:&quot;lalign*&quot;,&quot;code&quot;:&quot;\\begin{lalign*}\n&amp;{\\text{If}\\;y=f\\left(x\\right),\\;}\\\\\n&amp;{\\text{find}\\;f\\,\\text{that}\\;\\text{minimizes}\\;\\text{L(y)}}\t\n\\end{lalign*}&quot;,&quot;ts&quot;:1753561656433,&quot;cs&quot;:&quot;yTReRyOOxMTbp80idXCI2Q==&quot;,&quot;size&quot;:{&quot;width&quot;:281.25,&quot;height&quot;:57.75000000000002}}"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84" y="988025"/>
            <a:ext cx="2678906" cy="55006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293225" y="1796175"/>
            <a:ext cx="7186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Here, L(y) is called a Loss function. It measures the difference between output of the function </a:t>
            </a:r>
            <a:r>
              <a:rPr i="1" lang="en" sz="1600">
                <a:solidFill>
                  <a:schemeClr val="dk2"/>
                </a:solidFill>
              </a:rPr>
              <a:t>f</a:t>
            </a:r>
            <a:r>
              <a:rPr lang="en" sz="1600">
                <a:solidFill>
                  <a:schemeClr val="dk2"/>
                </a:solidFill>
              </a:rPr>
              <a:t> and some groundtruth (classification label, audio transcription)..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But.. </a:t>
            </a:r>
            <a:r>
              <a:rPr i="1" lang="en" sz="1600">
                <a:solidFill>
                  <a:schemeClr val="dk2"/>
                </a:solidFill>
              </a:rPr>
              <a:t>f </a:t>
            </a:r>
            <a:r>
              <a:rPr lang="en" sz="1600">
                <a:solidFill>
                  <a:schemeClr val="dk2"/>
                </a:solidFill>
              </a:rPr>
              <a:t>is some function in a high-dimensional space.. We don’t know its form--linear, quadratic.. number of parameters etc. All we have is input and desired output.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How can we learn an unknown function in a high dimensional space using relatively simple and scalable math?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